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48"/>
  </p:handoutMasterIdLst>
  <p:sldIdLst>
    <p:sldId id="256" r:id="rId2"/>
    <p:sldId id="257" r:id="rId3"/>
    <p:sldId id="267" r:id="rId4"/>
    <p:sldId id="268" r:id="rId5"/>
    <p:sldId id="269" r:id="rId6"/>
    <p:sldId id="270" r:id="rId7"/>
    <p:sldId id="271" r:id="rId8"/>
    <p:sldId id="272" r:id="rId9"/>
    <p:sldId id="273" r:id="rId10"/>
    <p:sldId id="274" r:id="rId11"/>
    <p:sldId id="275" r:id="rId12"/>
    <p:sldId id="276" r:id="rId13"/>
    <p:sldId id="285" r:id="rId14"/>
    <p:sldId id="286" r:id="rId15"/>
    <p:sldId id="258" r:id="rId16"/>
    <p:sldId id="259" r:id="rId17"/>
    <p:sldId id="261" r:id="rId18"/>
    <p:sldId id="262" r:id="rId19"/>
    <p:sldId id="263" r:id="rId20"/>
    <p:sldId id="278" r:id="rId21"/>
    <p:sldId id="287" r:id="rId22"/>
    <p:sldId id="288" r:id="rId23"/>
    <p:sldId id="289" r:id="rId24"/>
    <p:sldId id="290" r:id="rId25"/>
    <p:sldId id="291" r:id="rId26"/>
    <p:sldId id="292" r:id="rId27"/>
    <p:sldId id="281" r:id="rId28"/>
    <p:sldId id="294" r:id="rId29"/>
    <p:sldId id="293" r:id="rId30"/>
    <p:sldId id="295" r:id="rId31"/>
    <p:sldId id="296" r:id="rId32"/>
    <p:sldId id="283" r:id="rId33"/>
    <p:sldId id="297" r:id="rId34"/>
    <p:sldId id="298" r:id="rId35"/>
    <p:sldId id="299" r:id="rId36"/>
    <p:sldId id="300" r:id="rId37"/>
    <p:sldId id="301" r:id="rId38"/>
    <p:sldId id="302" r:id="rId39"/>
    <p:sldId id="264" r:id="rId40"/>
    <p:sldId id="266" r:id="rId41"/>
    <p:sldId id="303" r:id="rId42"/>
    <p:sldId id="304" r:id="rId43"/>
    <p:sldId id="305" r:id="rId44"/>
    <p:sldId id="306" r:id="rId45"/>
    <p:sldId id="307" r:id="rId46"/>
    <p:sldId id="308" r:id="rId47"/>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2818" autoAdjust="0"/>
  </p:normalViewPr>
  <p:slideViewPr>
    <p:cSldViewPr>
      <p:cViewPr varScale="1">
        <p:scale>
          <a:sx n="72" d="100"/>
          <a:sy n="72" d="100"/>
        </p:scale>
        <p:origin x="1350"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pPr/>
              <a:t>4.12.2020</a:t>
            </a:fld>
            <a:endParaRPr lang="tr-TR"/>
          </a:p>
        </p:txBody>
      </p:sp>
      <p:sp>
        <p:nvSpPr>
          <p:cNvPr id="4" name="Alt Bilgi Yer Tutucusu 3">
            <a:extLst>
              <a:ext uri="{FF2B5EF4-FFF2-40B4-BE49-F238E27FC236}">
                <a16:creationId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pPr/>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a:t>Asıl başlık stili için tıklatın</a:t>
            </a:r>
          </a:p>
        </p:txBody>
      </p:sp>
      <p:sp>
        <p:nvSpPr>
          <p:cNvPr id="3" name="Alt Başlık 2">
            <a:extLst>
              <a:ext uri="{FF2B5EF4-FFF2-40B4-BE49-F238E27FC236}">
                <a16:creationId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tıklatın</a:t>
            </a:r>
          </a:p>
        </p:txBody>
      </p:sp>
      <p:sp>
        <p:nvSpPr>
          <p:cNvPr id="4" name="Veri Yer Tutucusu 3">
            <a:extLst>
              <a:ext uri="{FF2B5EF4-FFF2-40B4-BE49-F238E27FC236}">
                <a16:creationId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42D4F82A-8FE9-41CF-A790-97BBBD58FF37}"/>
              </a:ext>
            </a:extLst>
          </p:cNvPr>
          <p:cNvSpPr>
            <a:spLocks noGrp="1"/>
          </p:cNvSpPr>
          <p:nvPr>
            <p:ph type="title"/>
          </p:nvPr>
        </p:nvSpPr>
        <p:spPr/>
        <p:txBody>
          <a:bodyPr/>
          <a:lstStyle/>
          <a:p>
            <a:r>
              <a:rPr lang="tr-TR"/>
              <a:t>Asıl başlık stili için tıklatın</a:t>
            </a:r>
          </a:p>
        </p:txBody>
      </p:sp>
      <p:sp>
        <p:nvSpPr>
          <p:cNvPr id="3" name="İçerik Yer Tutucusu 2">
            <a:extLst>
              <a:ext uri="{FF2B5EF4-FFF2-40B4-BE49-F238E27FC236}">
                <a16:creationId xmlns:a16="http://schemas.microsoft.com/office/drawing/2014/main" id="{16F19FC7-2638-4BB7-A0CC-8A82FB887288}"/>
              </a:ext>
            </a:extLst>
          </p:cNvPr>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a:t>Asıl başlık stili için tıklatın</a:t>
            </a:r>
          </a:p>
        </p:txBody>
      </p:sp>
      <p:sp>
        <p:nvSpPr>
          <p:cNvPr id="3" name="Metin Yer Tutucusu 2">
            <a:extLst>
              <a:ext uri="{FF2B5EF4-FFF2-40B4-BE49-F238E27FC236}">
                <a16:creationId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a:t>Asıl metin stillerini düzenlemek için tıklatın</a:t>
            </a:r>
          </a:p>
        </p:txBody>
      </p:sp>
      <p:sp>
        <p:nvSpPr>
          <p:cNvPr id="4" name="Veri Yer Tutucusu 3">
            <a:extLst>
              <a:ext uri="{FF2B5EF4-FFF2-40B4-BE49-F238E27FC236}">
                <a16:creationId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30FE0336-BADE-47BD-BE6A-990E6F66DC40}"/>
              </a:ext>
            </a:extLst>
          </p:cNvPr>
          <p:cNvSpPr>
            <a:spLocks noGrp="1"/>
          </p:cNvSpPr>
          <p:nvPr>
            <p:ph type="title"/>
          </p:nvPr>
        </p:nvSpPr>
        <p:spPr/>
        <p:txBody>
          <a:bodyPr/>
          <a:lstStyle/>
          <a:p>
            <a:r>
              <a:rPr lang="tr-TR"/>
              <a:t>Asıl başlık stili için tıklatın</a:t>
            </a:r>
          </a:p>
        </p:txBody>
      </p:sp>
      <p:sp>
        <p:nvSpPr>
          <p:cNvPr id="3" name="İçerik Yer Tutucusu 2">
            <a:extLst>
              <a:ext uri="{FF2B5EF4-FFF2-40B4-BE49-F238E27FC236}">
                <a16:creationId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a:t>Asıl başlık stili için tıklatın</a:t>
            </a:r>
          </a:p>
        </p:txBody>
      </p:sp>
      <p:sp>
        <p:nvSpPr>
          <p:cNvPr id="3" name="Metin Yer Tutucusu 2">
            <a:extLst>
              <a:ext uri="{FF2B5EF4-FFF2-40B4-BE49-F238E27FC236}">
                <a16:creationId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a:extLst>
              <a:ext uri="{FF2B5EF4-FFF2-40B4-BE49-F238E27FC236}">
                <a16:creationId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a:extLst>
              <a:ext uri="{FF2B5EF4-FFF2-40B4-BE49-F238E27FC236}">
                <a16:creationId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1FB983A-9774-46FC-AB7D-63F42A520EF6}"/>
              </a:ext>
            </a:extLst>
          </p:cNvPr>
          <p:cNvSpPr>
            <a:spLocks noGrp="1"/>
          </p:cNvSpPr>
          <p:nvPr>
            <p:ph type="title"/>
          </p:nvPr>
        </p:nvSpPr>
        <p:spPr/>
        <p:txBody>
          <a:bodyPr/>
          <a:lstStyle/>
          <a:p>
            <a:r>
              <a:rPr lang="tr-TR"/>
              <a:t>Asıl başlık stili için tıklatın</a:t>
            </a:r>
          </a:p>
        </p:txBody>
      </p:sp>
      <p:sp>
        <p:nvSpPr>
          <p:cNvPr id="3" name="Veri Yer Tutucusu 2">
            <a:extLst>
              <a:ext uri="{FF2B5EF4-FFF2-40B4-BE49-F238E27FC236}">
                <a16:creationId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a:t>Asıl başlık stili için tıklatın</a:t>
            </a:r>
          </a:p>
        </p:txBody>
      </p:sp>
      <p:sp>
        <p:nvSpPr>
          <p:cNvPr id="3" name="İçerik Yer Tutucusu 2">
            <a:extLst>
              <a:ext uri="{FF2B5EF4-FFF2-40B4-BE49-F238E27FC236}">
                <a16:creationId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a:extLst>
              <a:ext uri="{FF2B5EF4-FFF2-40B4-BE49-F238E27FC236}">
                <a16:creationId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a:t>Asıl başlık stili için tıklatın</a:t>
            </a:r>
          </a:p>
        </p:txBody>
      </p:sp>
      <p:sp>
        <p:nvSpPr>
          <p:cNvPr id="3" name="Resim Yer Tutucusu 2">
            <a:extLst>
              <a:ext uri="{FF2B5EF4-FFF2-40B4-BE49-F238E27FC236}">
                <a16:creationId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p>
        </p:txBody>
      </p:sp>
      <p:sp>
        <p:nvSpPr>
          <p:cNvPr id="4" name="Metin Yer Tutucusu 3">
            <a:extLst>
              <a:ext uri="{FF2B5EF4-FFF2-40B4-BE49-F238E27FC236}">
                <a16:creationId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a:extLst>
              <a:ext uri="{FF2B5EF4-FFF2-40B4-BE49-F238E27FC236}">
                <a16:creationId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2D9801B3-D8C9-443D-AFA1-C8E352C699AD}"/>
              </a:ext>
            </a:extLst>
          </p:cNvPr>
          <p:cNvSpPr>
            <a:spLocks noGrp="1"/>
          </p:cNvSpPr>
          <p:nvPr>
            <p:ph type="title"/>
          </p:nvPr>
        </p:nvSpPr>
        <p:spPr/>
        <p:txBody>
          <a:bodyPr/>
          <a:lstStyle/>
          <a:p>
            <a:r>
              <a:rPr lang="tr-TR"/>
              <a:t>Asıl başlık stili için tıklatın</a:t>
            </a:r>
          </a:p>
        </p:txBody>
      </p:sp>
      <p:sp>
        <p:nvSpPr>
          <p:cNvPr id="3" name="Dikey Metin Yer Tutucusu 2">
            <a:extLst>
              <a:ext uri="{FF2B5EF4-FFF2-40B4-BE49-F238E27FC236}">
                <a16:creationId xmlns:a16="http://schemas.microsoft.com/office/drawing/2014/main" id="{9212BA58-6D5E-45A1-8BB2-B58B764336DF}"/>
              </a:ext>
            </a:extLst>
          </p:cNvPr>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Dikey Metin Yer Tutucusu 2">
            <a:extLst>
              <a:ext uri="{FF2B5EF4-FFF2-40B4-BE49-F238E27FC236}">
                <a16:creationId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a:t>RADYO, TELEVİZYON VE SİNEMA BÖLÜMÜ</a:t>
            </a:r>
          </a:p>
        </p:txBody>
      </p:sp>
      <p:sp>
        <p:nvSpPr>
          <p:cNvPr id="6" name="Rectangle 8">
            <a:extLst>
              <a:ext uri="{FF2B5EF4-FFF2-40B4-BE49-F238E27FC236}">
                <a16:creationId xmlns:a16="http://schemas.microsoft.com/office/drawing/2014/main" id="{40919079-B759-42A8-9F3B-9A1143AB97DE}"/>
              </a:ext>
            </a:extLst>
          </p:cNvPr>
          <p:cNvSpPr txBox="1">
            <a:spLocks noChangeArrowheads="1"/>
          </p:cNvSpPr>
          <p:nvPr/>
        </p:nvSpPr>
        <p:spPr bwMode="auto">
          <a:xfrm>
            <a:off x="2866012"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a:t>İLETİŞİM FAKÜLTESİ</a:t>
            </a:r>
          </a:p>
        </p:txBody>
      </p:sp>
      <p:sp>
        <p:nvSpPr>
          <p:cNvPr id="7" name="Rectangle 8">
            <a:extLst>
              <a:ext uri="{FF2B5EF4-FFF2-40B4-BE49-F238E27FC236}">
                <a16:creationId xmlns:a16="http://schemas.microsoft.com/office/drawing/2014/main"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a:t>RTS439 – Sinemada Akımlar</a:t>
            </a:r>
          </a:p>
        </p:txBody>
      </p:sp>
      <p:sp>
        <p:nvSpPr>
          <p:cNvPr id="8" name="Rectangle 8">
            <a:extLst>
              <a:ext uri="{FF2B5EF4-FFF2-40B4-BE49-F238E27FC236}">
                <a16:creationId xmlns:a16="http://schemas.microsoft.com/office/drawing/2014/main" id="{2B89DD1B-66F7-4797-94FB-C51343EB1C18}"/>
              </a:ext>
            </a:extLst>
          </p:cNvPr>
          <p:cNvSpPr txBox="1">
            <a:spLocks noChangeArrowheads="1"/>
          </p:cNvSpPr>
          <p:nvPr/>
        </p:nvSpPr>
        <p:spPr bwMode="auto">
          <a:xfrm>
            <a:off x="3020267" y="5419324"/>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a:solidFill>
                  <a:schemeClr val="bg1">
                    <a:lumMod val="50000"/>
                  </a:schemeClr>
                </a:solidFill>
              </a:rPr>
              <a:t>Arş. Gör. Dr. Murat ŞAHİN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A280B79D-0B02-41AA-A0CB-21D933491A35}"/>
              </a:ext>
            </a:extLst>
          </p:cNvPr>
          <p:cNvSpPr>
            <a:spLocks noGrp="1" noChangeArrowheads="1"/>
          </p:cNvSpPr>
          <p:nvPr>
            <p:ph type="ctrTitle"/>
          </p:nvPr>
        </p:nvSpPr>
        <p:spPr>
          <a:xfrm>
            <a:off x="685800" y="1143000"/>
            <a:ext cx="7772400" cy="1470025"/>
          </a:xfrm>
        </p:spPr>
        <p:txBody>
          <a:bodyPr anchor="ctr"/>
          <a:lstStyle/>
          <a:p>
            <a:r>
              <a:rPr lang="tr-TR" altLang="tr-TR" sz="3600" dirty="0"/>
              <a:t>İran Yeni Dalga Sineması </a:t>
            </a:r>
          </a:p>
        </p:txBody>
      </p:sp>
      <p:sp>
        <p:nvSpPr>
          <p:cNvPr id="6147" name="Rectangle 3">
            <a:extLst>
              <a:ext uri="{FF2B5EF4-FFF2-40B4-BE49-F238E27FC236}">
                <a16:creationId xmlns:a16="http://schemas.microsoft.com/office/drawing/2014/main"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a:t>Hafta-10</a:t>
            </a:r>
          </a:p>
        </p:txBody>
      </p:sp>
      <p:pic>
        <p:nvPicPr>
          <p:cNvPr id="6148" name="Picture 4" descr="sunu">
            <a:extLst>
              <a:ext uri="{FF2B5EF4-FFF2-40B4-BE49-F238E27FC236}">
                <a16:creationId xmlns:a16="http://schemas.microsoft.com/office/drawing/2014/main"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i="1" dirty="0"/>
              <a:t>RTS439 – Sinemada Akımlar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34A4E79-A1D2-4F45-9F2C-A20C8B5B0311}"/>
              </a:ext>
            </a:extLst>
          </p:cNvPr>
          <p:cNvSpPr>
            <a:spLocks noGrp="1"/>
          </p:cNvSpPr>
          <p:nvPr>
            <p:ph type="title"/>
          </p:nvPr>
        </p:nvSpPr>
        <p:spPr/>
        <p:txBody>
          <a:bodyPr/>
          <a:lstStyle/>
          <a:p>
            <a:pPr algn="l"/>
            <a:r>
              <a:rPr lang="tr-TR" dirty="0"/>
              <a:t>İran Sineması</a:t>
            </a:r>
          </a:p>
        </p:txBody>
      </p:sp>
      <p:sp>
        <p:nvSpPr>
          <p:cNvPr id="3" name="İçerik Yer Tutucusu 2">
            <a:extLst>
              <a:ext uri="{FF2B5EF4-FFF2-40B4-BE49-F238E27FC236}">
                <a16:creationId xmlns:a16="http://schemas.microsoft.com/office/drawing/2014/main" id="{C4142C63-4A48-4B5F-A76F-928D711DD541}"/>
              </a:ext>
            </a:extLst>
          </p:cNvPr>
          <p:cNvSpPr>
            <a:spLocks noGrp="1"/>
          </p:cNvSpPr>
          <p:nvPr>
            <p:ph idx="1"/>
          </p:nvPr>
        </p:nvSpPr>
        <p:spPr/>
        <p:txBody>
          <a:bodyPr/>
          <a:lstStyle/>
          <a:p>
            <a:pPr algn="just"/>
            <a:r>
              <a:rPr lang="tr-TR" sz="2400" dirty="0"/>
              <a:t>Görsel temsile mesafeli yaklaşım</a:t>
            </a:r>
          </a:p>
          <a:p>
            <a:pPr algn="just"/>
            <a:r>
              <a:rPr lang="tr-TR" sz="2400" dirty="0"/>
              <a:t>Sinema İran’da ilk yıllarında gayrimüslim İranlılar eliyle yayılmıştır.</a:t>
            </a:r>
          </a:p>
          <a:p>
            <a:pPr algn="just"/>
            <a:r>
              <a:rPr lang="tr-TR" sz="2400" dirty="0"/>
              <a:t>İran sinemasından ancak 1926 yılında iktidara gelen Rıza Şah sonrasında bahsedilebilir</a:t>
            </a:r>
          </a:p>
          <a:p>
            <a:pPr algn="just"/>
            <a:r>
              <a:rPr lang="tr-TR" sz="2400" i="1" dirty="0"/>
              <a:t>Hacı Ağa sinema aktörü </a:t>
            </a:r>
            <a:r>
              <a:rPr lang="tr-TR" sz="2400" dirty="0"/>
              <a:t>– 1933</a:t>
            </a:r>
          </a:p>
          <a:p>
            <a:pPr algn="just"/>
            <a:r>
              <a:rPr lang="tr-TR" sz="2400" dirty="0"/>
              <a:t>Kültür ve </a:t>
            </a:r>
            <a:r>
              <a:rPr lang="tr-TR" sz="2400" dirty="0" err="1"/>
              <a:t>İrşad</a:t>
            </a:r>
            <a:r>
              <a:rPr lang="tr-TR" sz="2400" dirty="0"/>
              <a:t> Bakanlığı (MCIG)</a:t>
            </a:r>
          </a:p>
        </p:txBody>
      </p:sp>
    </p:spTree>
    <p:extLst>
      <p:ext uri="{BB962C8B-B14F-4D97-AF65-F5344CB8AC3E}">
        <p14:creationId xmlns:p14="http://schemas.microsoft.com/office/powerpoint/2010/main" val="1016328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98A5A59-0457-49EC-97DA-0EFF7E14A219}"/>
              </a:ext>
            </a:extLst>
          </p:cNvPr>
          <p:cNvSpPr>
            <a:spLocks noGrp="1"/>
          </p:cNvSpPr>
          <p:nvPr>
            <p:ph type="title"/>
          </p:nvPr>
        </p:nvSpPr>
        <p:spPr/>
        <p:txBody>
          <a:bodyPr/>
          <a:lstStyle/>
          <a:p>
            <a:pPr algn="l"/>
            <a:r>
              <a:rPr lang="tr-TR" altLang="tr-TR" sz="4400" dirty="0"/>
              <a:t>Yeni İran Sinemasının temelleri</a:t>
            </a:r>
            <a:endParaRPr lang="tr-TR" dirty="0"/>
          </a:p>
        </p:txBody>
      </p:sp>
      <p:sp>
        <p:nvSpPr>
          <p:cNvPr id="3" name="İçerik Yer Tutucusu 2">
            <a:extLst>
              <a:ext uri="{FF2B5EF4-FFF2-40B4-BE49-F238E27FC236}">
                <a16:creationId xmlns:a16="http://schemas.microsoft.com/office/drawing/2014/main" id="{A7342A18-4F5D-4FC2-AF8B-BFB1A56EF2CB}"/>
              </a:ext>
            </a:extLst>
          </p:cNvPr>
          <p:cNvSpPr>
            <a:spLocks noGrp="1"/>
          </p:cNvSpPr>
          <p:nvPr>
            <p:ph idx="1"/>
          </p:nvPr>
        </p:nvSpPr>
        <p:spPr/>
        <p:txBody>
          <a:bodyPr/>
          <a:lstStyle/>
          <a:p>
            <a:pPr algn="just"/>
            <a:r>
              <a:rPr lang="tr-TR" sz="2400" dirty="0"/>
              <a:t>Entelektüel ve toplumcu gerçekçi sinemanın ilk filizlerinin ardından Yeni İran Sineması’nın temelleri 1960’ların sonu ve 1970’lerin başında yapılan filmlerle atılır</a:t>
            </a:r>
          </a:p>
          <a:p>
            <a:pPr algn="just"/>
            <a:r>
              <a:rPr lang="tr-TR" sz="2400" dirty="0" err="1"/>
              <a:t>Dariush</a:t>
            </a:r>
            <a:r>
              <a:rPr lang="tr-TR" sz="2400" dirty="0"/>
              <a:t> </a:t>
            </a:r>
            <a:r>
              <a:rPr lang="tr-TR" sz="2400" dirty="0" err="1"/>
              <a:t>Mehrjui’nin</a:t>
            </a:r>
            <a:r>
              <a:rPr lang="tr-TR" sz="2400" dirty="0"/>
              <a:t> </a:t>
            </a:r>
            <a:r>
              <a:rPr lang="tr-TR" sz="2400" i="1" dirty="0"/>
              <a:t>İnek</a:t>
            </a:r>
            <a:r>
              <a:rPr lang="tr-TR" sz="2400" dirty="0"/>
              <a:t> (</a:t>
            </a:r>
            <a:r>
              <a:rPr lang="tr-TR" sz="2400" dirty="0" err="1"/>
              <a:t>Cow</a:t>
            </a:r>
            <a:r>
              <a:rPr lang="tr-TR" sz="2400" dirty="0"/>
              <a:t>, 1969) ve </a:t>
            </a:r>
            <a:r>
              <a:rPr lang="tr-TR" sz="2400" dirty="0" err="1"/>
              <a:t>Mesud</a:t>
            </a:r>
            <a:r>
              <a:rPr lang="tr-TR" sz="2400" dirty="0"/>
              <a:t> </a:t>
            </a:r>
            <a:r>
              <a:rPr lang="tr-TR" sz="2400" dirty="0" err="1"/>
              <a:t>Kimyayi’nin</a:t>
            </a:r>
            <a:r>
              <a:rPr lang="tr-TR" sz="2400" dirty="0"/>
              <a:t> </a:t>
            </a:r>
            <a:r>
              <a:rPr lang="tr-TR" sz="2400" i="1" dirty="0" err="1"/>
              <a:t>Keysar</a:t>
            </a:r>
            <a:r>
              <a:rPr lang="tr-TR" sz="2400" dirty="0"/>
              <a:t> (</a:t>
            </a:r>
            <a:r>
              <a:rPr lang="tr-TR" sz="2400" dirty="0" err="1"/>
              <a:t>Qeisar</a:t>
            </a:r>
            <a:r>
              <a:rPr lang="tr-TR" sz="2400" dirty="0"/>
              <a:t>, 1969) filmleri akımın başlangıç filmleri sayılır</a:t>
            </a:r>
          </a:p>
        </p:txBody>
      </p:sp>
    </p:spTree>
    <p:extLst>
      <p:ext uri="{BB962C8B-B14F-4D97-AF65-F5344CB8AC3E}">
        <p14:creationId xmlns:p14="http://schemas.microsoft.com/office/powerpoint/2010/main" val="35834101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BBDA60B-5817-4936-A28D-3DB5A5BF91E0}"/>
              </a:ext>
            </a:extLst>
          </p:cNvPr>
          <p:cNvSpPr>
            <a:spLocks noGrp="1"/>
          </p:cNvSpPr>
          <p:nvPr>
            <p:ph type="title"/>
          </p:nvPr>
        </p:nvSpPr>
        <p:spPr/>
        <p:txBody>
          <a:bodyPr/>
          <a:lstStyle/>
          <a:p>
            <a:pPr algn="l"/>
            <a:r>
              <a:rPr lang="tr-TR" sz="3600" dirty="0" err="1"/>
              <a:t>Dariush</a:t>
            </a:r>
            <a:r>
              <a:rPr lang="tr-TR" sz="3600" dirty="0"/>
              <a:t> </a:t>
            </a:r>
            <a:r>
              <a:rPr lang="tr-TR" sz="3600" dirty="0" err="1"/>
              <a:t>Mehrjui</a:t>
            </a:r>
            <a:r>
              <a:rPr lang="tr-TR" sz="3600" dirty="0"/>
              <a:t> - </a:t>
            </a:r>
            <a:r>
              <a:rPr lang="tr-TR" sz="3600" i="1" dirty="0"/>
              <a:t>İnek</a:t>
            </a:r>
            <a:r>
              <a:rPr lang="tr-TR" sz="3600" dirty="0"/>
              <a:t> (</a:t>
            </a:r>
            <a:r>
              <a:rPr lang="tr-TR" sz="3600" dirty="0" err="1"/>
              <a:t>Cow</a:t>
            </a:r>
            <a:r>
              <a:rPr lang="tr-TR" sz="3600" dirty="0"/>
              <a:t>, 1969)</a:t>
            </a:r>
          </a:p>
        </p:txBody>
      </p:sp>
      <p:pic>
        <p:nvPicPr>
          <p:cNvPr id="5" name="İçerik Yer Tutucusu 4">
            <a:extLst>
              <a:ext uri="{FF2B5EF4-FFF2-40B4-BE49-F238E27FC236}">
                <a16:creationId xmlns:a16="http://schemas.microsoft.com/office/drawing/2014/main" id="{1D49AB31-69FE-4B82-9368-9FC749F3C02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15816" y="1427178"/>
            <a:ext cx="2592288" cy="4018046"/>
          </a:xfrm>
        </p:spPr>
      </p:pic>
    </p:spTree>
    <p:extLst>
      <p:ext uri="{BB962C8B-B14F-4D97-AF65-F5344CB8AC3E}">
        <p14:creationId xmlns:p14="http://schemas.microsoft.com/office/powerpoint/2010/main" val="19273776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F32E6EE-B318-4381-A416-07DBC74CCBD9}"/>
              </a:ext>
            </a:extLst>
          </p:cNvPr>
          <p:cNvSpPr>
            <a:spLocks noGrp="1"/>
          </p:cNvSpPr>
          <p:nvPr>
            <p:ph type="title"/>
          </p:nvPr>
        </p:nvSpPr>
        <p:spPr/>
        <p:txBody>
          <a:bodyPr/>
          <a:lstStyle/>
          <a:p>
            <a:pPr algn="l"/>
            <a:r>
              <a:rPr lang="tr-TR" altLang="tr-TR" sz="4400" dirty="0"/>
              <a:t>Yeni İran Sinemasının temelleri</a:t>
            </a:r>
            <a:endParaRPr lang="tr-TR" dirty="0"/>
          </a:p>
        </p:txBody>
      </p:sp>
      <p:sp>
        <p:nvSpPr>
          <p:cNvPr id="3" name="İçerik Yer Tutucusu 2">
            <a:extLst>
              <a:ext uri="{FF2B5EF4-FFF2-40B4-BE49-F238E27FC236}">
                <a16:creationId xmlns:a16="http://schemas.microsoft.com/office/drawing/2014/main" id="{22453986-2E54-4554-A399-B145E78337AB}"/>
              </a:ext>
            </a:extLst>
          </p:cNvPr>
          <p:cNvSpPr>
            <a:spLocks noGrp="1"/>
          </p:cNvSpPr>
          <p:nvPr>
            <p:ph idx="1"/>
          </p:nvPr>
        </p:nvSpPr>
        <p:spPr/>
        <p:txBody>
          <a:bodyPr/>
          <a:lstStyle/>
          <a:p>
            <a:pPr algn="just"/>
            <a:r>
              <a:rPr lang="tr-TR" sz="2800" dirty="0"/>
              <a:t>Sinemanın gelişimine katkıda bulunan organizasyon ve kurumlar;</a:t>
            </a:r>
          </a:p>
          <a:p>
            <a:pPr lvl="1" algn="just"/>
            <a:r>
              <a:rPr lang="tr-TR" sz="2400" dirty="0"/>
              <a:t>Özgür Sinema (Sinema-i Azad,1969) organizasyonu</a:t>
            </a:r>
          </a:p>
          <a:p>
            <a:pPr lvl="1" algn="just"/>
            <a:r>
              <a:rPr lang="tr-TR" sz="2400" dirty="0"/>
              <a:t>Çocuklar ve Gençlerin Entelektüel Gelişim Enstitüsü 1969 - Abbas </a:t>
            </a:r>
            <a:r>
              <a:rPr lang="tr-TR" sz="2400" dirty="0" err="1"/>
              <a:t>Kiarostami</a:t>
            </a:r>
            <a:r>
              <a:rPr lang="tr-TR" sz="2400" dirty="0"/>
              <a:t> ve Cafer </a:t>
            </a:r>
            <a:r>
              <a:rPr lang="tr-TR" sz="2400" dirty="0" err="1"/>
              <a:t>Panahi</a:t>
            </a:r>
            <a:r>
              <a:rPr lang="tr-TR" sz="2400" dirty="0"/>
              <a:t> bu enstitüde film yapmaya başlarlar</a:t>
            </a:r>
          </a:p>
        </p:txBody>
      </p:sp>
    </p:spTree>
    <p:extLst>
      <p:ext uri="{BB962C8B-B14F-4D97-AF65-F5344CB8AC3E}">
        <p14:creationId xmlns:p14="http://schemas.microsoft.com/office/powerpoint/2010/main" val="25143660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6539F69-3574-48C7-A5D0-43704B02D795}"/>
              </a:ext>
            </a:extLst>
          </p:cNvPr>
          <p:cNvSpPr>
            <a:spLocks noGrp="1"/>
          </p:cNvSpPr>
          <p:nvPr>
            <p:ph type="title"/>
          </p:nvPr>
        </p:nvSpPr>
        <p:spPr/>
        <p:txBody>
          <a:bodyPr/>
          <a:lstStyle/>
          <a:p>
            <a:pPr algn="l"/>
            <a:r>
              <a:rPr lang="tr-TR" dirty="0"/>
              <a:t>İran’ın Politik, Kültürel Yapısı</a:t>
            </a:r>
          </a:p>
        </p:txBody>
      </p:sp>
      <p:sp>
        <p:nvSpPr>
          <p:cNvPr id="3" name="İçerik Yer Tutucusu 2">
            <a:extLst>
              <a:ext uri="{FF2B5EF4-FFF2-40B4-BE49-F238E27FC236}">
                <a16:creationId xmlns:a16="http://schemas.microsoft.com/office/drawing/2014/main" id="{0C322E24-A815-4CB1-99DE-212F76770CDF}"/>
              </a:ext>
            </a:extLst>
          </p:cNvPr>
          <p:cNvSpPr>
            <a:spLocks noGrp="1"/>
          </p:cNvSpPr>
          <p:nvPr>
            <p:ph idx="1"/>
          </p:nvPr>
        </p:nvSpPr>
        <p:spPr/>
        <p:txBody>
          <a:bodyPr/>
          <a:lstStyle/>
          <a:p>
            <a:pPr algn="just"/>
            <a:r>
              <a:rPr lang="tr-TR" sz="2400" dirty="0"/>
              <a:t>1970’li yıllar bir taraftan İran sinemasının yeni bir dil kurmaya çalıştığı yıllarken</a:t>
            </a:r>
          </a:p>
          <a:p>
            <a:pPr algn="just"/>
            <a:r>
              <a:rPr lang="tr-TR" sz="2400" dirty="0"/>
              <a:t>1970’li yıllar aynı zamanda toplumsal gerilimlerin yaşandığı yıllardır</a:t>
            </a:r>
          </a:p>
          <a:p>
            <a:pPr algn="just"/>
            <a:r>
              <a:rPr lang="tr-TR" sz="2400" dirty="0"/>
              <a:t>Şah’ın totaliter rejimine karşı ayaklanmalar yaşanmaya başlar</a:t>
            </a:r>
          </a:p>
          <a:p>
            <a:pPr algn="just"/>
            <a:r>
              <a:rPr lang="tr-TR" sz="2400" dirty="0"/>
              <a:t>Bu yıllarda sürgünde olan Humeyni, 1979 yılında yaşanan devrim ardından İran’a geri dönmüştür</a:t>
            </a:r>
          </a:p>
        </p:txBody>
      </p:sp>
    </p:spTree>
    <p:extLst>
      <p:ext uri="{BB962C8B-B14F-4D97-AF65-F5344CB8AC3E}">
        <p14:creationId xmlns:p14="http://schemas.microsoft.com/office/powerpoint/2010/main" val="504035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9EE6800-A1CF-4006-BD7F-2A874E63F353}"/>
              </a:ext>
            </a:extLst>
          </p:cNvPr>
          <p:cNvSpPr>
            <a:spLocks noGrp="1"/>
          </p:cNvSpPr>
          <p:nvPr>
            <p:ph type="title"/>
          </p:nvPr>
        </p:nvSpPr>
        <p:spPr/>
        <p:txBody>
          <a:bodyPr/>
          <a:lstStyle/>
          <a:p>
            <a:pPr algn="l"/>
            <a:r>
              <a:rPr lang="tr-TR" dirty="0"/>
              <a:t>Devrim sonrası sinema</a:t>
            </a:r>
          </a:p>
        </p:txBody>
      </p:sp>
      <p:sp>
        <p:nvSpPr>
          <p:cNvPr id="3" name="İçerik Yer Tutucusu 2">
            <a:extLst>
              <a:ext uri="{FF2B5EF4-FFF2-40B4-BE49-F238E27FC236}">
                <a16:creationId xmlns:a16="http://schemas.microsoft.com/office/drawing/2014/main" id="{D5FD6DA5-E6DD-4661-A01D-5C1B1414A117}"/>
              </a:ext>
            </a:extLst>
          </p:cNvPr>
          <p:cNvSpPr>
            <a:spLocks noGrp="1"/>
          </p:cNvSpPr>
          <p:nvPr>
            <p:ph idx="1"/>
          </p:nvPr>
        </p:nvSpPr>
        <p:spPr/>
        <p:txBody>
          <a:bodyPr/>
          <a:lstStyle/>
          <a:p>
            <a:pPr algn="just"/>
            <a:r>
              <a:rPr lang="tr-TR" sz="2400" dirty="0"/>
              <a:t>Belirsizlik dönemi: 1978 – 1982</a:t>
            </a:r>
          </a:p>
          <a:p>
            <a:pPr lvl="1" algn="just"/>
            <a:r>
              <a:rPr lang="tr-TR" sz="2000" dirty="0"/>
              <a:t>Devrimin ardından gelen birkaç yılda sinema; batılılaşmanın kitlesel, emperyalist, zehirleyici ve yozlaştırıcı bir aracı olarak görülmüştür</a:t>
            </a:r>
          </a:p>
          <a:p>
            <a:pPr lvl="1" algn="just"/>
            <a:r>
              <a:rPr lang="tr-TR" sz="2000" dirty="0"/>
              <a:t>Devrimin hemen ardından sinema faaliyetlerinin durdurulması, film yönetmenlerinin ve sinema çalışanlarının belirsiz bir döneme girmesine neden olmuştur</a:t>
            </a:r>
          </a:p>
          <a:p>
            <a:pPr lvl="1" algn="just"/>
            <a:r>
              <a:rPr lang="tr-TR" sz="2000" dirty="0"/>
              <a:t>Sinemalarda hangi filmlerin gösterilebileceğini tespit edecek Film ve Sinema Şurası kurulmuştur</a:t>
            </a:r>
          </a:p>
          <a:p>
            <a:pPr lvl="1" algn="just"/>
            <a:r>
              <a:rPr lang="tr-TR" sz="2000" dirty="0"/>
              <a:t>Humeyni yönetimi sinemayı bir propaganda aracı olarak görmüş ancak sıkı sansür uygulamıştır</a:t>
            </a:r>
          </a:p>
          <a:p>
            <a:pPr lvl="1" algn="just"/>
            <a:r>
              <a:rPr lang="tr-TR" sz="2000" dirty="0"/>
              <a:t>Rejime uygun sinemanın nasıl olacağı konusunda daha çok din adamları söz sahibi olmuştur.</a:t>
            </a:r>
          </a:p>
        </p:txBody>
      </p:sp>
    </p:spTree>
    <p:extLst>
      <p:ext uri="{BB962C8B-B14F-4D97-AF65-F5344CB8AC3E}">
        <p14:creationId xmlns:p14="http://schemas.microsoft.com/office/powerpoint/2010/main" val="10188354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08C3C82-60EE-4D17-BB34-8EF1328570FE}"/>
              </a:ext>
            </a:extLst>
          </p:cNvPr>
          <p:cNvSpPr>
            <a:spLocks noGrp="1"/>
          </p:cNvSpPr>
          <p:nvPr>
            <p:ph type="title"/>
          </p:nvPr>
        </p:nvSpPr>
        <p:spPr/>
        <p:txBody>
          <a:bodyPr/>
          <a:lstStyle/>
          <a:p>
            <a:pPr algn="l"/>
            <a:r>
              <a:rPr lang="tr-TR" dirty="0"/>
              <a:t>Devrim sonrası sinema</a:t>
            </a:r>
          </a:p>
        </p:txBody>
      </p:sp>
      <p:sp>
        <p:nvSpPr>
          <p:cNvPr id="3" name="İçerik Yer Tutucusu 2">
            <a:extLst>
              <a:ext uri="{FF2B5EF4-FFF2-40B4-BE49-F238E27FC236}">
                <a16:creationId xmlns:a16="http://schemas.microsoft.com/office/drawing/2014/main" id="{19E1E492-9CAB-446D-8B47-D7B75DEF4A55}"/>
              </a:ext>
            </a:extLst>
          </p:cNvPr>
          <p:cNvSpPr>
            <a:spLocks noGrp="1"/>
          </p:cNvSpPr>
          <p:nvPr>
            <p:ph idx="1"/>
          </p:nvPr>
        </p:nvSpPr>
        <p:spPr/>
        <p:txBody>
          <a:bodyPr/>
          <a:lstStyle/>
          <a:p>
            <a:r>
              <a:rPr lang="tr-TR" sz="2400" dirty="0"/>
              <a:t>Sinemaya devlet müdahalesi: 1983-1987;</a:t>
            </a:r>
          </a:p>
          <a:p>
            <a:pPr lvl="1" algn="just"/>
            <a:r>
              <a:rPr lang="tr-TR" sz="2000" dirty="0"/>
              <a:t>Devrim sonrasında rejimin bütün olarak sinemaya değil, sinemanın da dolayısıyla gerçekleştiği düşünülen ahlaki yozlaşmaya karşı olduğu netlik kazanmıştır</a:t>
            </a:r>
          </a:p>
          <a:p>
            <a:pPr lvl="1" algn="just"/>
            <a:r>
              <a:rPr lang="tr-TR" sz="2000" dirty="0"/>
              <a:t>Rejim sinemayı desteklemiş ve bu amaçla Farabi Sinema Kurumunu kurmuştur</a:t>
            </a:r>
          </a:p>
          <a:p>
            <a:pPr lvl="1" algn="just"/>
            <a:r>
              <a:rPr lang="tr-TR" sz="2000" dirty="0"/>
              <a:t>Bu kurum, yerli üretimi desteklemek, dağıtım ve gösterim düzenlemek, filmlerin ithal ve ihracatını kontrol etmek ve arşivleme amaçlı görevleri de yürütmüştür.</a:t>
            </a:r>
          </a:p>
        </p:txBody>
      </p:sp>
    </p:spTree>
    <p:extLst>
      <p:ext uri="{BB962C8B-B14F-4D97-AF65-F5344CB8AC3E}">
        <p14:creationId xmlns:p14="http://schemas.microsoft.com/office/powerpoint/2010/main" val="3622095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4C4AF05-68B2-4F54-B53B-DDAC3FD7A52D}"/>
              </a:ext>
            </a:extLst>
          </p:cNvPr>
          <p:cNvSpPr>
            <a:spLocks noGrp="1"/>
          </p:cNvSpPr>
          <p:nvPr>
            <p:ph type="title"/>
          </p:nvPr>
        </p:nvSpPr>
        <p:spPr/>
        <p:txBody>
          <a:bodyPr/>
          <a:lstStyle/>
          <a:p>
            <a:pPr algn="l"/>
            <a:r>
              <a:rPr lang="tr-TR" dirty="0"/>
              <a:t>Devrim sonrası sinema</a:t>
            </a:r>
          </a:p>
        </p:txBody>
      </p:sp>
      <p:sp>
        <p:nvSpPr>
          <p:cNvPr id="3" name="İçerik Yer Tutucusu 2">
            <a:extLst>
              <a:ext uri="{FF2B5EF4-FFF2-40B4-BE49-F238E27FC236}">
                <a16:creationId xmlns:a16="http://schemas.microsoft.com/office/drawing/2014/main" id="{C680BF4A-A8BD-46AC-AB38-6B58325A04B7}"/>
              </a:ext>
            </a:extLst>
          </p:cNvPr>
          <p:cNvSpPr>
            <a:spLocks noGrp="1"/>
          </p:cNvSpPr>
          <p:nvPr>
            <p:ph idx="1"/>
          </p:nvPr>
        </p:nvSpPr>
        <p:spPr/>
        <p:txBody>
          <a:bodyPr/>
          <a:lstStyle/>
          <a:p>
            <a:pPr algn="just"/>
            <a:r>
              <a:rPr lang="tr-TR" sz="2800" dirty="0"/>
              <a:t>Humeyni sonrası dönem: 1990’lar ve sonrası;</a:t>
            </a:r>
          </a:p>
          <a:p>
            <a:pPr lvl="1" algn="just"/>
            <a:r>
              <a:rPr lang="tr-TR" sz="2400" dirty="0"/>
              <a:t>Devletin sinemaya getirdiği önlemlerin ve desteğinin ardından 1990’ların sonlarına doğru nitelikli filmlerin varlığı tekrar görülmeye başlanmıştır.</a:t>
            </a:r>
          </a:p>
          <a:p>
            <a:pPr lvl="1" algn="just"/>
            <a:r>
              <a:rPr lang="tr-TR" sz="2400" dirty="0"/>
              <a:t>Ayrıca filmlerin festivallere gönderilmesi dikkatleri İran sinemasına çevirmiştir</a:t>
            </a:r>
          </a:p>
          <a:p>
            <a:pPr lvl="1" algn="just"/>
            <a:r>
              <a:rPr lang="tr-TR" sz="2400" dirty="0"/>
              <a:t>İran sinemasının kökleri devrim öncesine dayanan gelişim sürecini, 1990’lardan itibaren tamamlamaya başladığı söylenebilir</a:t>
            </a:r>
          </a:p>
          <a:p>
            <a:pPr lvl="1" algn="just"/>
            <a:r>
              <a:rPr lang="tr-TR" sz="2400" dirty="0"/>
              <a:t>Amir </a:t>
            </a:r>
            <a:r>
              <a:rPr lang="tr-TR" sz="2400" dirty="0" err="1"/>
              <a:t>Naderi</a:t>
            </a:r>
            <a:r>
              <a:rPr lang="tr-TR" sz="2400" dirty="0"/>
              <a:t> </a:t>
            </a:r>
            <a:r>
              <a:rPr lang="tr-TR" sz="2400" i="1" dirty="0" err="1"/>
              <a:t>The</a:t>
            </a:r>
            <a:r>
              <a:rPr lang="tr-TR" sz="2400" i="1" dirty="0"/>
              <a:t> </a:t>
            </a:r>
            <a:r>
              <a:rPr lang="tr-TR" sz="2400" i="1" dirty="0" err="1"/>
              <a:t>Runner</a:t>
            </a:r>
            <a:r>
              <a:rPr lang="tr-TR" sz="2400" i="1" dirty="0"/>
              <a:t> </a:t>
            </a:r>
            <a:r>
              <a:rPr lang="tr-TR" sz="2400" dirty="0"/>
              <a:t>- 1984</a:t>
            </a:r>
          </a:p>
        </p:txBody>
      </p:sp>
    </p:spTree>
    <p:extLst>
      <p:ext uri="{BB962C8B-B14F-4D97-AF65-F5344CB8AC3E}">
        <p14:creationId xmlns:p14="http://schemas.microsoft.com/office/powerpoint/2010/main" val="1993843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635339-64C3-43E0-966B-3E0EA612550E}"/>
              </a:ext>
            </a:extLst>
          </p:cNvPr>
          <p:cNvSpPr>
            <a:spLocks noGrp="1"/>
          </p:cNvSpPr>
          <p:nvPr>
            <p:ph type="title"/>
          </p:nvPr>
        </p:nvSpPr>
        <p:spPr/>
        <p:txBody>
          <a:bodyPr/>
          <a:lstStyle/>
          <a:p>
            <a:pPr algn="l"/>
            <a:r>
              <a:rPr lang="tr-TR" sz="4000" dirty="0"/>
              <a:t>Amir </a:t>
            </a:r>
            <a:r>
              <a:rPr lang="tr-TR" sz="4000" dirty="0" err="1"/>
              <a:t>Naderi</a:t>
            </a:r>
            <a:r>
              <a:rPr lang="tr-TR" sz="4000" dirty="0"/>
              <a:t> - </a:t>
            </a:r>
            <a:r>
              <a:rPr lang="tr-TR" sz="4000" i="1" dirty="0" err="1"/>
              <a:t>The</a:t>
            </a:r>
            <a:r>
              <a:rPr lang="tr-TR" sz="4000" i="1" dirty="0"/>
              <a:t> </a:t>
            </a:r>
            <a:r>
              <a:rPr lang="tr-TR" sz="4000" i="1" dirty="0" err="1"/>
              <a:t>Runner</a:t>
            </a:r>
            <a:r>
              <a:rPr lang="tr-TR" sz="4000" i="1" dirty="0"/>
              <a:t> </a:t>
            </a:r>
            <a:r>
              <a:rPr lang="tr-TR" sz="4000" dirty="0"/>
              <a:t>(1984)</a:t>
            </a:r>
          </a:p>
        </p:txBody>
      </p:sp>
      <p:pic>
        <p:nvPicPr>
          <p:cNvPr id="5" name="İçerik Yer Tutucusu 4">
            <a:extLst>
              <a:ext uri="{FF2B5EF4-FFF2-40B4-BE49-F238E27FC236}">
                <a16:creationId xmlns:a16="http://schemas.microsoft.com/office/drawing/2014/main" id="{4A2B6EFD-39B3-4247-B5D5-4D5B9449D7A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87824" y="1510160"/>
            <a:ext cx="2592288" cy="3863056"/>
          </a:xfrm>
        </p:spPr>
      </p:pic>
    </p:spTree>
    <p:extLst>
      <p:ext uri="{BB962C8B-B14F-4D97-AF65-F5344CB8AC3E}">
        <p14:creationId xmlns:p14="http://schemas.microsoft.com/office/powerpoint/2010/main" val="38883589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2304096-51F5-45AD-89CB-DA645AB026A1}"/>
              </a:ext>
            </a:extLst>
          </p:cNvPr>
          <p:cNvSpPr>
            <a:spLocks noGrp="1"/>
          </p:cNvSpPr>
          <p:nvPr>
            <p:ph type="title"/>
          </p:nvPr>
        </p:nvSpPr>
        <p:spPr/>
        <p:txBody>
          <a:bodyPr/>
          <a:lstStyle/>
          <a:p>
            <a:pPr algn="l"/>
            <a:r>
              <a:rPr lang="tr-TR" dirty="0"/>
              <a:t>Devrim sonrası sinema</a:t>
            </a:r>
          </a:p>
        </p:txBody>
      </p:sp>
      <p:sp>
        <p:nvSpPr>
          <p:cNvPr id="3" name="İçerik Yer Tutucusu 2">
            <a:extLst>
              <a:ext uri="{FF2B5EF4-FFF2-40B4-BE49-F238E27FC236}">
                <a16:creationId xmlns:a16="http://schemas.microsoft.com/office/drawing/2014/main" id="{0F16617A-6078-4EE2-B277-3C17826FF8D3}"/>
              </a:ext>
            </a:extLst>
          </p:cNvPr>
          <p:cNvSpPr>
            <a:spLocks noGrp="1"/>
          </p:cNvSpPr>
          <p:nvPr>
            <p:ph idx="1"/>
          </p:nvPr>
        </p:nvSpPr>
        <p:spPr/>
        <p:txBody>
          <a:bodyPr/>
          <a:lstStyle/>
          <a:p>
            <a:r>
              <a:rPr lang="tr-TR" sz="2400" dirty="0" err="1"/>
              <a:t>Hatemi</a:t>
            </a:r>
            <a:r>
              <a:rPr lang="tr-TR" sz="2400" dirty="0"/>
              <a:t> ve rahatlama dönemi: 1997-2005;</a:t>
            </a:r>
          </a:p>
          <a:p>
            <a:pPr lvl="1"/>
            <a:r>
              <a:rPr lang="tr-TR" sz="2000" dirty="0" err="1"/>
              <a:t>Hatemi</a:t>
            </a:r>
            <a:r>
              <a:rPr lang="tr-TR" sz="2000" dirty="0"/>
              <a:t> dönemiyle birlikte görece bir özgürlük dönemi başlamış</a:t>
            </a:r>
          </a:p>
          <a:p>
            <a:pPr lvl="1"/>
            <a:r>
              <a:rPr lang="tr-TR" sz="2000" dirty="0"/>
              <a:t>Sinema Dairesi, yol gösterici sinema anlayışına son vereceğini ve sinemanın sinemacılar tarafından yönetileceğini duyurmuş</a:t>
            </a:r>
          </a:p>
          <a:p>
            <a:pPr lvl="1"/>
            <a:r>
              <a:rPr lang="tr-TR" sz="2000" dirty="0"/>
              <a:t>Abbas </a:t>
            </a:r>
            <a:r>
              <a:rPr lang="tr-TR" sz="2000" dirty="0" err="1"/>
              <a:t>Kiarostami</a:t>
            </a:r>
            <a:r>
              <a:rPr lang="tr-TR" sz="2000" dirty="0"/>
              <a:t>, </a:t>
            </a:r>
            <a:r>
              <a:rPr lang="tr-TR" sz="2000" dirty="0" err="1"/>
              <a:t>Dariush</a:t>
            </a:r>
            <a:r>
              <a:rPr lang="tr-TR" sz="2000" dirty="0"/>
              <a:t> </a:t>
            </a:r>
            <a:r>
              <a:rPr lang="tr-TR" sz="2000" dirty="0" err="1"/>
              <a:t>Mehrjui</a:t>
            </a:r>
            <a:r>
              <a:rPr lang="tr-TR" sz="2000" dirty="0"/>
              <a:t> ve </a:t>
            </a:r>
            <a:r>
              <a:rPr lang="tr-TR" sz="2000" dirty="0" err="1"/>
              <a:t>Mohsen</a:t>
            </a:r>
            <a:r>
              <a:rPr lang="tr-TR" sz="2000" dirty="0"/>
              <a:t> </a:t>
            </a:r>
            <a:r>
              <a:rPr lang="tr-TR" sz="2000" dirty="0" err="1"/>
              <a:t>Mahkmalbaf</a:t>
            </a:r>
            <a:r>
              <a:rPr lang="tr-TR" sz="2000" dirty="0"/>
              <a:t> gibi ustaların yanı sıra </a:t>
            </a:r>
            <a:r>
              <a:rPr lang="tr-TR" sz="2000" dirty="0" err="1"/>
              <a:t>Majid</a:t>
            </a:r>
            <a:r>
              <a:rPr lang="tr-TR" sz="2000" dirty="0"/>
              <a:t> </a:t>
            </a:r>
            <a:r>
              <a:rPr lang="tr-TR" sz="2000" dirty="0" err="1"/>
              <a:t>Majidi</a:t>
            </a:r>
            <a:r>
              <a:rPr lang="tr-TR" sz="2000" dirty="0"/>
              <a:t>, </a:t>
            </a:r>
            <a:r>
              <a:rPr lang="tr-TR" sz="2000" dirty="0" err="1"/>
              <a:t>Samira</a:t>
            </a:r>
            <a:r>
              <a:rPr lang="tr-TR" sz="2000" dirty="0"/>
              <a:t> </a:t>
            </a:r>
            <a:r>
              <a:rPr lang="tr-TR" sz="2000" dirty="0" err="1"/>
              <a:t>Mahmalbaf</a:t>
            </a:r>
            <a:r>
              <a:rPr lang="tr-TR" sz="2000" dirty="0"/>
              <a:t>, </a:t>
            </a:r>
            <a:r>
              <a:rPr lang="tr-TR" sz="2000" dirty="0" err="1"/>
              <a:t>Jafar</a:t>
            </a:r>
            <a:r>
              <a:rPr lang="tr-TR" sz="2000" dirty="0"/>
              <a:t> </a:t>
            </a:r>
            <a:r>
              <a:rPr lang="tr-TR" sz="2000" dirty="0" err="1"/>
              <a:t>Panahi</a:t>
            </a:r>
            <a:r>
              <a:rPr lang="tr-TR" sz="2000" dirty="0"/>
              <a:t> ve </a:t>
            </a:r>
            <a:r>
              <a:rPr lang="tr-TR" sz="2000" dirty="0" err="1"/>
              <a:t>Bahman</a:t>
            </a:r>
            <a:r>
              <a:rPr lang="tr-TR" sz="2000" dirty="0"/>
              <a:t> </a:t>
            </a:r>
            <a:r>
              <a:rPr lang="tr-TR" sz="2000" dirty="0" err="1"/>
              <a:t>Ghobadi</a:t>
            </a:r>
            <a:r>
              <a:rPr lang="tr-TR" sz="2000" dirty="0"/>
              <a:t> gibi genç yönetmenler 1990’ların sonlarına doğru birtakım başarılar elde etmiştir</a:t>
            </a:r>
          </a:p>
        </p:txBody>
      </p:sp>
    </p:spTree>
    <p:extLst>
      <p:ext uri="{BB962C8B-B14F-4D97-AF65-F5344CB8AC3E}">
        <p14:creationId xmlns:p14="http://schemas.microsoft.com/office/powerpoint/2010/main" val="3761544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AEF4C3C-87BD-4F10-BFDE-67F2DA956C38}"/>
              </a:ext>
            </a:extLst>
          </p:cNvPr>
          <p:cNvSpPr>
            <a:spLocks noGrp="1"/>
          </p:cNvSpPr>
          <p:nvPr>
            <p:ph type="title"/>
          </p:nvPr>
        </p:nvSpPr>
        <p:spPr/>
        <p:txBody>
          <a:bodyPr/>
          <a:lstStyle/>
          <a:p>
            <a:pPr algn="l"/>
            <a:r>
              <a:rPr lang="tr-TR" dirty="0"/>
              <a:t>Devrim sonrası sinema</a:t>
            </a:r>
          </a:p>
        </p:txBody>
      </p:sp>
      <p:sp>
        <p:nvSpPr>
          <p:cNvPr id="3" name="İçerik Yer Tutucusu 2">
            <a:extLst>
              <a:ext uri="{FF2B5EF4-FFF2-40B4-BE49-F238E27FC236}">
                <a16:creationId xmlns:a16="http://schemas.microsoft.com/office/drawing/2014/main" id="{821225BB-0C7F-493D-8908-5ACA565B6796}"/>
              </a:ext>
            </a:extLst>
          </p:cNvPr>
          <p:cNvSpPr>
            <a:spLocks noGrp="1"/>
          </p:cNvSpPr>
          <p:nvPr>
            <p:ph idx="1"/>
          </p:nvPr>
        </p:nvSpPr>
        <p:spPr/>
        <p:txBody>
          <a:bodyPr/>
          <a:lstStyle/>
          <a:p>
            <a:pPr algn="just"/>
            <a:r>
              <a:rPr lang="tr-TR" sz="2400" dirty="0" err="1"/>
              <a:t>Hatemi</a:t>
            </a:r>
            <a:r>
              <a:rPr lang="tr-TR" sz="2400" dirty="0"/>
              <a:t> sonrası dönem: 2005 sonrası</a:t>
            </a:r>
          </a:p>
          <a:p>
            <a:pPr lvl="1" algn="just"/>
            <a:r>
              <a:rPr lang="tr-TR" sz="2000" dirty="0" err="1"/>
              <a:t>Hatemi</a:t>
            </a:r>
            <a:r>
              <a:rPr lang="tr-TR" sz="2000" dirty="0"/>
              <a:t> döneminde rahatlayan İran sinemasının, 2005’te </a:t>
            </a:r>
            <a:r>
              <a:rPr lang="tr-TR" sz="2000" dirty="0" err="1"/>
              <a:t>Mahmud</a:t>
            </a:r>
            <a:r>
              <a:rPr lang="tr-TR" sz="2000" dirty="0"/>
              <a:t> </a:t>
            </a:r>
            <a:r>
              <a:rPr lang="tr-TR" sz="2000" dirty="0" err="1"/>
              <a:t>Ahmedinejad’ın</a:t>
            </a:r>
            <a:r>
              <a:rPr lang="tr-TR" sz="2000" dirty="0"/>
              <a:t> koltuğu devralmasıyla tekrar bıçak altına girdiği söylenebilir</a:t>
            </a:r>
          </a:p>
          <a:p>
            <a:pPr lvl="1" algn="just"/>
            <a:r>
              <a:rPr lang="tr-TR" sz="2000" dirty="0"/>
              <a:t>Radyo, televizyon, Internet medyasının yanı sıra ortak yapım, </a:t>
            </a:r>
            <a:r>
              <a:rPr lang="tr-TR" sz="2000" dirty="0" err="1"/>
              <a:t>diasporal</a:t>
            </a:r>
            <a:r>
              <a:rPr lang="tr-TR" sz="2000" dirty="0"/>
              <a:t>, uluslararası filmler gibi her tür oluşum yeniden düzenlenmeye başlamıştır. Örneğin; yabancı videolara ve uydu kanallarına yasak getirilmiştir</a:t>
            </a:r>
          </a:p>
          <a:p>
            <a:pPr lvl="1" algn="just"/>
            <a:r>
              <a:rPr lang="tr-TR" sz="2000" dirty="0"/>
              <a:t>Bu dönemde sinemacılar baskı altında tutulmuş. Örneğin, </a:t>
            </a:r>
            <a:r>
              <a:rPr lang="tr-TR" sz="2000" dirty="0" err="1"/>
              <a:t>Jafar</a:t>
            </a:r>
            <a:r>
              <a:rPr lang="tr-TR" sz="2000" dirty="0"/>
              <a:t> </a:t>
            </a:r>
            <a:r>
              <a:rPr lang="tr-TR" sz="2000" dirty="0" err="1"/>
              <a:t>Panahi</a:t>
            </a:r>
            <a:r>
              <a:rPr lang="tr-TR" sz="2000" dirty="0"/>
              <a:t> tutuklanmış Kefaletle serbest kalan </a:t>
            </a:r>
            <a:r>
              <a:rPr lang="tr-TR" sz="2000" dirty="0" err="1"/>
              <a:t>Panahi</a:t>
            </a:r>
            <a:r>
              <a:rPr lang="tr-TR" sz="2000" dirty="0"/>
              <a:t>; beş yıl ev hapsi, yirmi yıl film çekme, senaryo yazma, yurtdışına çıkma ve yerli/yabancı basına demeç verme yasağına çarptırılmıştır</a:t>
            </a:r>
          </a:p>
        </p:txBody>
      </p:sp>
    </p:spTree>
    <p:extLst>
      <p:ext uri="{BB962C8B-B14F-4D97-AF65-F5344CB8AC3E}">
        <p14:creationId xmlns:p14="http://schemas.microsoft.com/office/powerpoint/2010/main" val="42626677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6E49546-B870-4CF1-8B62-49C16E586A4A}"/>
              </a:ext>
            </a:extLst>
          </p:cNvPr>
          <p:cNvSpPr>
            <a:spLocks noGrp="1"/>
          </p:cNvSpPr>
          <p:nvPr>
            <p:ph type="title"/>
          </p:nvPr>
        </p:nvSpPr>
        <p:spPr/>
        <p:txBody>
          <a:bodyPr/>
          <a:lstStyle/>
          <a:p>
            <a:pPr algn="l"/>
            <a:r>
              <a:rPr lang="tr-TR" dirty="0"/>
              <a:t>Devrim sonrası sinema</a:t>
            </a:r>
          </a:p>
        </p:txBody>
      </p:sp>
      <p:sp>
        <p:nvSpPr>
          <p:cNvPr id="3" name="İçerik Yer Tutucusu 2">
            <a:extLst>
              <a:ext uri="{FF2B5EF4-FFF2-40B4-BE49-F238E27FC236}">
                <a16:creationId xmlns:a16="http://schemas.microsoft.com/office/drawing/2014/main" id="{083860B4-C7CB-4B16-A7DE-3E38EED82942}"/>
              </a:ext>
            </a:extLst>
          </p:cNvPr>
          <p:cNvSpPr>
            <a:spLocks noGrp="1"/>
          </p:cNvSpPr>
          <p:nvPr>
            <p:ph idx="1"/>
          </p:nvPr>
        </p:nvSpPr>
        <p:spPr/>
        <p:txBody>
          <a:bodyPr/>
          <a:lstStyle/>
          <a:p>
            <a:pPr lvl="1" algn="just"/>
            <a:r>
              <a:rPr lang="tr-TR" sz="1900" i="1" dirty="0"/>
              <a:t>Yeraltı film yapımı </a:t>
            </a:r>
            <a:r>
              <a:rPr lang="tr-TR" sz="1900" dirty="0"/>
              <a:t>(underground </a:t>
            </a:r>
            <a:r>
              <a:rPr lang="tr-TR" sz="1900" dirty="0" err="1"/>
              <a:t>filmmaking</a:t>
            </a:r>
            <a:r>
              <a:rPr lang="tr-TR" sz="1900" dirty="0"/>
              <a:t>) olarak adlandırılır ve </a:t>
            </a:r>
            <a:r>
              <a:rPr lang="tr-TR" sz="1900" dirty="0" err="1"/>
              <a:t>Ahmedinejad</a:t>
            </a:r>
            <a:r>
              <a:rPr lang="tr-TR" sz="1900" dirty="0"/>
              <a:t> dönemiyle beraber İran sinemasında göze çarpan bir aktivite olarak ortaya çıkmıştır.</a:t>
            </a:r>
          </a:p>
          <a:p>
            <a:pPr lvl="1" algn="just"/>
            <a:endParaRPr lang="tr-TR" sz="1900" dirty="0"/>
          </a:p>
          <a:p>
            <a:pPr lvl="1" algn="just"/>
            <a:r>
              <a:rPr lang="tr-TR" sz="1900" dirty="0"/>
              <a:t>Örneğin; beş yıl ev hapsi ve yirmi yıl film yapım yasağı bulunmasına rağmen bu yasaklı döneme üç film (</a:t>
            </a:r>
            <a:r>
              <a:rPr lang="tr-TR" sz="1900" i="1" dirty="0"/>
              <a:t>Bu Bir Film Değildir</a:t>
            </a:r>
            <a:r>
              <a:rPr lang="tr-TR" sz="1900" dirty="0"/>
              <a:t>, 2011, </a:t>
            </a:r>
            <a:r>
              <a:rPr lang="tr-TR" sz="1900" i="1" dirty="0"/>
              <a:t>Perde</a:t>
            </a:r>
            <a:r>
              <a:rPr lang="tr-TR" sz="1900" dirty="0"/>
              <a:t>, 2013, </a:t>
            </a:r>
            <a:r>
              <a:rPr lang="tr-TR" sz="1900" i="1" dirty="0"/>
              <a:t>Tahran Taksi</a:t>
            </a:r>
            <a:r>
              <a:rPr lang="tr-TR" sz="1900" dirty="0"/>
              <a:t>, 2015) sığdırabilen </a:t>
            </a:r>
            <a:r>
              <a:rPr lang="tr-TR" sz="1900" dirty="0" err="1"/>
              <a:t>Panahi</a:t>
            </a:r>
            <a:r>
              <a:rPr lang="tr-TR" sz="1900" dirty="0"/>
              <a:t>, bu duruma bir örnektir.</a:t>
            </a:r>
          </a:p>
          <a:p>
            <a:pPr lvl="1" algn="just"/>
            <a:endParaRPr lang="tr-TR" sz="1900" dirty="0"/>
          </a:p>
          <a:p>
            <a:pPr lvl="1" algn="just"/>
            <a:r>
              <a:rPr lang="tr-TR" sz="1900" dirty="0" err="1"/>
              <a:t>Asghar</a:t>
            </a:r>
            <a:r>
              <a:rPr lang="tr-TR" sz="1900" dirty="0"/>
              <a:t> </a:t>
            </a:r>
            <a:r>
              <a:rPr lang="tr-TR" sz="1900" dirty="0" err="1"/>
              <a:t>Farhadi’nin</a:t>
            </a:r>
            <a:r>
              <a:rPr lang="tr-TR" sz="1900" dirty="0"/>
              <a:t> </a:t>
            </a:r>
            <a:r>
              <a:rPr lang="tr-TR" sz="1900" i="1" dirty="0"/>
              <a:t>Bir Ayrılık </a:t>
            </a:r>
            <a:r>
              <a:rPr lang="tr-TR" sz="1900" dirty="0"/>
              <a:t>(A </a:t>
            </a:r>
            <a:r>
              <a:rPr lang="tr-TR" sz="1900" dirty="0" err="1"/>
              <a:t>Seperation</a:t>
            </a:r>
            <a:r>
              <a:rPr lang="tr-TR" sz="1900" dirty="0"/>
              <a:t>, 2011) adlı filmi en iyi yabancı film Oscar’ını kazanan ilk İran filmi olmuş ve Berlin Altın Ayı</a:t>
            </a:r>
          </a:p>
          <a:p>
            <a:pPr lvl="1" algn="just"/>
            <a:endParaRPr lang="tr-TR" sz="1900" dirty="0"/>
          </a:p>
          <a:p>
            <a:pPr lvl="1" algn="just"/>
            <a:r>
              <a:rPr lang="tr-TR" sz="1900" i="1" dirty="0" err="1"/>
              <a:t>Taxi</a:t>
            </a:r>
            <a:r>
              <a:rPr lang="tr-TR" sz="1900" i="1" dirty="0"/>
              <a:t> </a:t>
            </a:r>
            <a:r>
              <a:rPr lang="tr-TR" sz="1900" i="1" dirty="0" err="1"/>
              <a:t>Tehran</a:t>
            </a:r>
            <a:r>
              <a:rPr lang="tr-TR" sz="1900" i="1" dirty="0"/>
              <a:t> </a:t>
            </a:r>
            <a:r>
              <a:rPr lang="tr-TR" sz="1900" dirty="0"/>
              <a:t>(Tahran Taksi, 2015) adlı filmi Berlin Altın Ayı ödülüne layık görülen bir başka İran filmi</a:t>
            </a:r>
          </a:p>
        </p:txBody>
      </p:sp>
    </p:spTree>
    <p:extLst>
      <p:ext uri="{BB962C8B-B14F-4D97-AF65-F5344CB8AC3E}">
        <p14:creationId xmlns:p14="http://schemas.microsoft.com/office/powerpoint/2010/main" val="9493521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1B473AF-DD48-4180-9732-4BDB8FDBD431}"/>
              </a:ext>
            </a:extLst>
          </p:cNvPr>
          <p:cNvSpPr>
            <a:spLocks noGrp="1"/>
          </p:cNvSpPr>
          <p:nvPr>
            <p:ph type="title"/>
          </p:nvPr>
        </p:nvSpPr>
        <p:spPr/>
        <p:txBody>
          <a:bodyPr/>
          <a:lstStyle/>
          <a:p>
            <a:pPr algn="l"/>
            <a:r>
              <a:rPr lang="tr-TR" altLang="tr-TR" sz="4400" dirty="0"/>
              <a:t>Yeni İran Sineması</a:t>
            </a:r>
            <a:endParaRPr lang="tr-TR" dirty="0"/>
          </a:p>
        </p:txBody>
      </p:sp>
      <p:sp>
        <p:nvSpPr>
          <p:cNvPr id="3" name="İçerik Yer Tutucusu 2">
            <a:extLst>
              <a:ext uri="{FF2B5EF4-FFF2-40B4-BE49-F238E27FC236}">
                <a16:creationId xmlns:a16="http://schemas.microsoft.com/office/drawing/2014/main" id="{8CC95C8B-CD8B-47C8-823E-E258C6B103A2}"/>
              </a:ext>
            </a:extLst>
          </p:cNvPr>
          <p:cNvSpPr>
            <a:spLocks noGrp="1"/>
          </p:cNvSpPr>
          <p:nvPr>
            <p:ph idx="1"/>
          </p:nvPr>
        </p:nvSpPr>
        <p:spPr/>
        <p:txBody>
          <a:bodyPr/>
          <a:lstStyle/>
          <a:p>
            <a:pPr algn="just"/>
            <a:r>
              <a:rPr lang="tr-TR" sz="2000" dirty="0"/>
              <a:t>Yönetmenler </a:t>
            </a:r>
            <a:r>
              <a:rPr lang="tr-TR" sz="2000" dirty="0" err="1"/>
              <a:t>auteur</a:t>
            </a:r>
            <a:r>
              <a:rPr lang="tr-TR" sz="2000" dirty="0"/>
              <a:t> kuramı etrafında film yaparlar ve ortak bir sinema dili oluşturmuşlardır.</a:t>
            </a:r>
          </a:p>
          <a:p>
            <a:pPr algn="just"/>
            <a:r>
              <a:rPr lang="tr-TR" sz="2000" dirty="0"/>
              <a:t>Bu ortak dilin oluşmasında İranlı sinemacıların sansür, devlet baskısı, maddi kısıtlılıklar, tutuklamalar vb. pek çok kısıtlamayla karşı karşıya kalmaları ve bunları aşmak için şiir, metafor, sembolizm gibi farklı ifade araçları geliştirmelerinin etkisi olmuştur.</a:t>
            </a:r>
          </a:p>
          <a:p>
            <a:pPr algn="just"/>
            <a:endParaRPr lang="tr-TR" sz="2000" dirty="0"/>
          </a:p>
        </p:txBody>
      </p:sp>
    </p:spTree>
    <p:extLst>
      <p:ext uri="{BB962C8B-B14F-4D97-AF65-F5344CB8AC3E}">
        <p14:creationId xmlns:p14="http://schemas.microsoft.com/office/powerpoint/2010/main" val="31576071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610A127-ABDA-4164-B83F-BE1803288BCF}"/>
              </a:ext>
            </a:extLst>
          </p:cNvPr>
          <p:cNvSpPr>
            <a:spLocks noGrp="1"/>
          </p:cNvSpPr>
          <p:nvPr>
            <p:ph type="title"/>
          </p:nvPr>
        </p:nvSpPr>
        <p:spPr/>
        <p:txBody>
          <a:bodyPr/>
          <a:lstStyle/>
          <a:p>
            <a:pPr algn="l"/>
            <a:r>
              <a:rPr lang="tr-TR" altLang="tr-TR" sz="4400" dirty="0"/>
              <a:t>Yeni İran Sineması</a:t>
            </a:r>
            <a:endParaRPr lang="tr-TR" dirty="0"/>
          </a:p>
        </p:txBody>
      </p:sp>
      <p:sp>
        <p:nvSpPr>
          <p:cNvPr id="3" name="İçerik Yer Tutucusu 2">
            <a:extLst>
              <a:ext uri="{FF2B5EF4-FFF2-40B4-BE49-F238E27FC236}">
                <a16:creationId xmlns:a16="http://schemas.microsoft.com/office/drawing/2014/main" id="{4E539C74-76A4-4D2A-83D1-EEE9BE68AC4C}"/>
              </a:ext>
            </a:extLst>
          </p:cNvPr>
          <p:cNvSpPr>
            <a:spLocks noGrp="1"/>
          </p:cNvSpPr>
          <p:nvPr>
            <p:ph idx="1"/>
          </p:nvPr>
        </p:nvSpPr>
        <p:spPr/>
        <p:txBody>
          <a:bodyPr/>
          <a:lstStyle/>
          <a:p>
            <a:pPr algn="just"/>
            <a:r>
              <a:rPr lang="tr-TR" sz="2300" dirty="0"/>
              <a:t>Gerçek hayat hikâyelerinden esinlenen bir senaryo</a:t>
            </a:r>
          </a:p>
          <a:p>
            <a:pPr algn="just"/>
            <a:r>
              <a:rPr lang="tr-TR" sz="2300" dirty="0"/>
              <a:t>Gerçek mekân ve genellikle dış mekânların kullanımı</a:t>
            </a:r>
          </a:p>
          <a:p>
            <a:pPr algn="just"/>
            <a:r>
              <a:rPr lang="tr-TR" sz="2300" dirty="0"/>
              <a:t>Uzun hazırlık ve doğaçlama içeren profesyonel olmayan aktörlerin kullanımı</a:t>
            </a:r>
          </a:p>
          <a:p>
            <a:pPr algn="just"/>
            <a:r>
              <a:rPr lang="tr-TR" sz="2300" dirty="0"/>
              <a:t>Basit estetik seçimler, ince ve sade görüntüler</a:t>
            </a:r>
          </a:p>
          <a:p>
            <a:pPr algn="just"/>
            <a:r>
              <a:rPr lang="tr-TR" sz="2300" dirty="0"/>
              <a:t>Gerçek ile kurgu arasında güçlü bir muğlaklık hissi</a:t>
            </a:r>
          </a:p>
          <a:p>
            <a:pPr algn="just"/>
            <a:r>
              <a:rPr lang="tr-TR" sz="2300" dirty="0"/>
              <a:t>Karakter ve duyguları açığa vuran jestler ve bakışlara vurgu yapılarak eylem ya da diyaloglarla daha az desteklenen bir anlatım</a:t>
            </a:r>
          </a:p>
          <a:p>
            <a:pPr algn="just"/>
            <a:r>
              <a:rPr lang="tr-TR" sz="2300" dirty="0"/>
              <a:t>Yüksek teknoloji ürünü, hareketli Batı tarzının aksine, basit ve mütevazı bir işleyiş ve insani değerlere vurgu yapan hümanist bir dil.</a:t>
            </a:r>
          </a:p>
          <a:p>
            <a:pPr algn="just"/>
            <a:endParaRPr lang="tr-TR" sz="2300" dirty="0"/>
          </a:p>
        </p:txBody>
      </p:sp>
    </p:spTree>
    <p:extLst>
      <p:ext uri="{BB962C8B-B14F-4D97-AF65-F5344CB8AC3E}">
        <p14:creationId xmlns:p14="http://schemas.microsoft.com/office/powerpoint/2010/main" val="6135309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B626782-2F4F-44D2-91E8-FED5939D8410}"/>
              </a:ext>
            </a:extLst>
          </p:cNvPr>
          <p:cNvSpPr>
            <a:spLocks noGrp="1"/>
          </p:cNvSpPr>
          <p:nvPr>
            <p:ph type="title"/>
          </p:nvPr>
        </p:nvSpPr>
        <p:spPr/>
        <p:txBody>
          <a:bodyPr/>
          <a:lstStyle/>
          <a:p>
            <a:pPr algn="l"/>
            <a:r>
              <a:rPr lang="tr-TR" altLang="tr-TR" sz="4400" dirty="0"/>
              <a:t>Yeni İran Sineması</a:t>
            </a:r>
            <a:endParaRPr lang="tr-TR" dirty="0"/>
          </a:p>
        </p:txBody>
      </p:sp>
      <p:sp>
        <p:nvSpPr>
          <p:cNvPr id="3" name="İçerik Yer Tutucusu 2">
            <a:extLst>
              <a:ext uri="{FF2B5EF4-FFF2-40B4-BE49-F238E27FC236}">
                <a16:creationId xmlns:a16="http://schemas.microsoft.com/office/drawing/2014/main" id="{BC58C715-2599-4DE7-B842-E8639E244B48}"/>
              </a:ext>
            </a:extLst>
          </p:cNvPr>
          <p:cNvSpPr>
            <a:spLocks noGrp="1"/>
          </p:cNvSpPr>
          <p:nvPr>
            <p:ph idx="1"/>
          </p:nvPr>
        </p:nvSpPr>
        <p:spPr/>
        <p:txBody>
          <a:bodyPr/>
          <a:lstStyle/>
          <a:p>
            <a:pPr algn="just"/>
            <a:r>
              <a:rPr lang="tr-TR" sz="2400" dirty="0"/>
              <a:t>İran Yeni Dalgası </a:t>
            </a:r>
            <a:r>
              <a:rPr lang="tr-TR" sz="2400" dirty="0" err="1"/>
              <a:t>minimalizmi</a:t>
            </a:r>
            <a:r>
              <a:rPr lang="tr-TR" sz="2400" dirty="0"/>
              <a:t> merkezine alan bir sinema akımı olarak dikkat çekmektedir.</a:t>
            </a:r>
          </a:p>
          <a:p>
            <a:pPr algn="just"/>
            <a:r>
              <a:rPr lang="tr-TR" sz="2400" dirty="0" err="1"/>
              <a:t>Minimalist</a:t>
            </a:r>
            <a:r>
              <a:rPr lang="tr-TR" sz="2400" dirty="0"/>
              <a:t> sinema</a:t>
            </a:r>
          </a:p>
          <a:p>
            <a:pPr lvl="1" algn="just"/>
            <a:r>
              <a:rPr lang="tr-TR" sz="2000" dirty="0"/>
              <a:t>Hikâye anlatıcılığından uzaklaşarak yaşamın kendisini resmetmeye dayanan, </a:t>
            </a:r>
          </a:p>
          <a:p>
            <a:pPr lvl="1" algn="just"/>
            <a:r>
              <a:rPr lang="tr-TR" sz="2000" dirty="0"/>
              <a:t>Gereksiz eklentilerden arınmış sade öykülemenin tercih edildiği, </a:t>
            </a:r>
          </a:p>
          <a:p>
            <a:pPr lvl="1" algn="just"/>
            <a:r>
              <a:rPr lang="tr-TR" sz="2000" dirty="0"/>
              <a:t>Kamera hareketleri, oyunculuk, ışık tasarımı, mekân kullanımı gibi sinematografik estetiğin tüm unsurlarında sadeliğin hâkim olduğu bir sinema anlayışıdır</a:t>
            </a:r>
          </a:p>
        </p:txBody>
      </p:sp>
    </p:spTree>
    <p:extLst>
      <p:ext uri="{BB962C8B-B14F-4D97-AF65-F5344CB8AC3E}">
        <p14:creationId xmlns:p14="http://schemas.microsoft.com/office/powerpoint/2010/main" val="36421112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F5D827D-3E35-4E4D-9A3E-50C81C6C65CC}"/>
              </a:ext>
            </a:extLst>
          </p:cNvPr>
          <p:cNvSpPr>
            <a:spLocks noGrp="1"/>
          </p:cNvSpPr>
          <p:nvPr>
            <p:ph type="title"/>
          </p:nvPr>
        </p:nvSpPr>
        <p:spPr/>
        <p:txBody>
          <a:bodyPr/>
          <a:lstStyle/>
          <a:p>
            <a:pPr algn="l"/>
            <a:r>
              <a:rPr lang="tr-TR" altLang="tr-TR" sz="4400" dirty="0"/>
              <a:t>Yeni İran Sineması</a:t>
            </a:r>
            <a:endParaRPr lang="tr-TR" dirty="0"/>
          </a:p>
        </p:txBody>
      </p:sp>
      <p:sp>
        <p:nvSpPr>
          <p:cNvPr id="3" name="İçerik Yer Tutucusu 2">
            <a:extLst>
              <a:ext uri="{FF2B5EF4-FFF2-40B4-BE49-F238E27FC236}">
                <a16:creationId xmlns:a16="http://schemas.microsoft.com/office/drawing/2014/main" id="{0672F810-A042-453F-9638-09095AD1BB3A}"/>
              </a:ext>
            </a:extLst>
          </p:cNvPr>
          <p:cNvSpPr>
            <a:spLocks noGrp="1"/>
          </p:cNvSpPr>
          <p:nvPr>
            <p:ph idx="1"/>
          </p:nvPr>
        </p:nvSpPr>
        <p:spPr/>
        <p:txBody>
          <a:bodyPr/>
          <a:lstStyle/>
          <a:p>
            <a:pPr algn="just"/>
            <a:r>
              <a:rPr lang="tr-TR" sz="2000" dirty="0"/>
              <a:t>İran Yeni Dalga yönetmenleri de sansür ve maddi kısıtlılıkların da etkisiyle </a:t>
            </a:r>
            <a:r>
              <a:rPr lang="tr-TR" sz="2000" dirty="0" err="1"/>
              <a:t>minimalist</a:t>
            </a:r>
            <a:r>
              <a:rPr lang="tr-TR" sz="2000" dirty="0"/>
              <a:t> sinema üslubunu temel alan, doğayı ve yaşamı yalın bir biçimde aktaran, gerçek ya da gerçeğe yakın, yaşamın içinden hikâyeleri, politik ve felsefi bir arka plan ve alegorik ve şiirsel bir sinema diliyle anlatan filmler çekerek bu akımın temel hatlarını ortaya koymuşlardır.</a:t>
            </a:r>
          </a:p>
        </p:txBody>
      </p:sp>
    </p:spTree>
    <p:extLst>
      <p:ext uri="{BB962C8B-B14F-4D97-AF65-F5344CB8AC3E}">
        <p14:creationId xmlns:p14="http://schemas.microsoft.com/office/powerpoint/2010/main" val="15363164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C69AD4F-4758-4828-8FB0-C7DD89E5A384}"/>
              </a:ext>
            </a:extLst>
          </p:cNvPr>
          <p:cNvSpPr>
            <a:spLocks noGrp="1"/>
          </p:cNvSpPr>
          <p:nvPr>
            <p:ph type="title"/>
          </p:nvPr>
        </p:nvSpPr>
        <p:spPr/>
        <p:txBody>
          <a:bodyPr/>
          <a:lstStyle/>
          <a:p>
            <a:pPr algn="l"/>
            <a:r>
              <a:rPr lang="tr-TR" altLang="tr-TR" sz="4400" dirty="0"/>
              <a:t>Yeni İran Sineması</a:t>
            </a:r>
            <a:endParaRPr lang="tr-TR" dirty="0"/>
          </a:p>
        </p:txBody>
      </p:sp>
      <p:sp>
        <p:nvSpPr>
          <p:cNvPr id="3" name="İçerik Yer Tutucusu 2">
            <a:extLst>
              <a:ext uri="{FF2B5EF4-FFF2-40B4-BE49-F238E27FC236}">
                <a16:creationId xmlns:a16="http://schemas.microsoft.com/office/drawing/2014/main" id="{35A65009-C2AB-4DC6-8E77-66AC18BCF53A}"/>
              </a:ext>
            </a:extLst>
          </p:cNvPr>
          <p:cNvSpPr>
            <a:spLocks noGrp="1"/>
          </p:cNvSpPr>
          <p:nvPr>
            <p:ph idx="1"/>
          </p:nvPr>
        </p:nvSpPr>
        <p:spPr/>
        <p:txBody>
          <a:bodyPr/>
          <a:lstStyle/>
          <a:p>
            <a:pPr algn="just"/>
            <a:r>
              <a:rPr lang="tr-TR" sz="2000" dirty="0"/>
              <a:t>İran Yeni Dalga Akımının en karakteristik özellikleri, </a:t>
            </a:r>
          </a:p>
          <a:p>
            <a:pPr lvl="1" algn="just"/>
            <a:r>
              <a:rPr lang="tr-TR" sz="2000" dirty="0"/>
              <a:t>Az sayıda karaktere dayalı bir anlatı yapısı, </a:t>
            </a:r>
          </a:p>
          <a:p>
            <a:pPr lvl="1" algn="just"/>
            <a:r>
              <a:rPr lang="tr-TR" sz="2000" dirty="0"/>
              <a:t>Sade ve sıradan bir olay örgüsü, </a:t>
            </a:r>
          </a:p>
          <a:p>
            <a:pPr lvl="1" algn="just"/>
            <a:r>
              <a:rPr lang="tr-TR" sz="2000" dirty="0"/>
              <a:t>Ağır bir tempoda ilerleyen filmsel zaman, </a:t>
            </a:r>
          </a:p>
          <a:p>
            <a:pPr lvl="1" algn="just"/>
            <a:r>
              <a:rPr lang="tr-TR" sz="2000" dirty="0"/>
              <a:t>Oyuncu seçimindeki ve oyunun sahnelenişindeki doğallık </a:t>
            </a:r>
          </a:p>
          <a:p>
            <a:pPr lvl="1" algn="just"/>
            <a:r>
              <a:rPr lang="tr-TR" sz="2000" dirty="0"/>
              <a:t>Profesyonel olmayan oyuncular yer alır, </a:t>
            </a:r>
          </a:p>
          <a:p>
            <a:pPr lvl="1" algn="just"/>
            <a:r>
              <a:rPr lang="tr-TR" sz="2000" dirty="0"/>
              <a:t>Çekimler stüdyolardan ziyade gerçek mekânlarda yapılır, </a:t>
            </a:r>
          </a:p>
          <a:p>
            <a:pPr lvl="1" algn="just"/>
            <a:r>
              <a:rPr lang="tr-TR" sz="2000" dirty="0"/>
              <a:t>Uzun plan çekimlere yer verilir, doğrudan ses kullanımı vardır ve finaller donma karesi ile sonlanır. </a:t>
            </a:r>
          </a:p>
          <a:p>
            <a:pPr lvl="1" algn="just"/>
            <a:r>
              <a:rPr lang="tr-TR" sz="2000" dirty="0"/>
              <a:t>Genellikle İran’ın kırsal kesimindeki alt sınıf karakterlere odaklanan, küçük </a:t>
            </a:r>
            <a:r>
              <a:rPr lang="tr-TR" sz="2000" dirty="0" err="1"/>
              <a:t>dramatizasyon</a:t>
            </a:r>
            <a:r>
              <a:rPr lang="tr-TR" sz="2000" dirty="0"/>
              <a:t> veya sansasyonların olduğu, açık uçlu ve basit anlatılara sahiptirler. </a:t>
            </a:r>
          </a:p>
        </p:txBody>
      </p:sp>
    </p:spTree>
    <p:extLst>
      <p:ext uri="{BB962C8B-B14F-4D97-AF65-F5344CB8AC3E}">
        <p14:creationId xmlns:p14="http://schemas.microsoft.com/office/powerpoint/2010/main" val="4944747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356AC2E-9A80-416B-82D7-9D09BCFC933A}"/>
              </a:ext>
            </a:extLst>
          </p:cNvPr>
          <p:cNvSpPr>
            <a:spLocks noGrp="1"/>
          </p:cNvSpPr>
          <p:nvPr>
            <p:ph type="title"/>
          </p:nvPr>
        </p:nvSpPr>
        <p:spPr/>
        <p:txBody>
          <a:bodyPr/>
          <a:lstStyle/>
          <a:p>
            <a:pPr algn="l"/>
            <a:r>
              <a:rPr lang="tr-TR" dirty="0"/>
              <a:t>Abbas </a:t>
            </a:r>
            <a:r>
              <a:rPr lang="tr-TR" dirty="0" err="1"/>
              <a:t>Kiarostami</a:t>
            </a:r>
            <a:r>
              <a:rPr lang="tr-TR" dirty="0"/>
              <a:t> filmleri</a:t>
            </a:r>
          </a:p>
        </p:txBody>
      </p:sp>
      <p:sp>
        <p:nvSpPr>
          <p:cNvPr id="3" name="İçerik Yer Tutucusu 2">
            <a:extLst>
              <a:ext uri="{FF2B5EF4-FFF2-40B4-BE49-F238E27FC236}">
                <a16:creationId xmlns:a16="http://schemas.microsoft.com/office/drawing/2014/main" id="{3D5650A7-4047-4453-87E9-63EE0CD1DEC4}"/>
              </a:ext>
            </a:extLst>
          </p:cNvPr>
          <p:cNvSpPr>
            <a:spLocks noGrp="1"/>
          </p:cNvSpPr>
          <p:nvPr>
            <p:ph idx="1"/>
          </p:nvPr>
        </p:nvSpPr>
        <p:spPr/>
        <p:txBody>
          <a:bodyPr/>
          <a:lstStyle/>
          <a:p>
            <a:pPr algn="just"/>
            <a:r>
              <a:rPr lang="tr-TR" sz="2400" i="1" dirty="0"/>
              <a:t>Arkadaşımın Evi Nerede? – </a:t>
            </a:r>
            <a:r>
              <a:rPr lang="tr-TR" sz="2400" dirty="0"/>
              <a:t>1987</a:t>
            </a:r>
          </a:p>
          <a:p>
            <a:pPr algn="just"/>
            <a:r>
              <a:rPr lang="tr-TR" sz="2400" i="1" dirty="0"/>
              <a:t>Yakın Plan – </a:t>
            </a:r>
            <a:r>
              <a:rPr lang="tr-TR" sz="2400" dirty="0"/>
              <a:t>1990</a:t>
            </a:r>
          </a:p>
          <a:p>
            <a:pPr algn="just"/>
            <a:r>
              <a:rPr lang="tr-TR" sz="2400" i="1" dirty="0"/>
              <a:t>Zeytin Ağaçlarının Altında – </a:t>
            </a:r>
            <a:r>
              <a:rPr lang="tr-TR" sz="2400" dirty="0"/>
              <a:t>1994</a:t>
            </a:r>
            <a:endParaRPr lang="tr-TR" sz="2400" i="1" dirty="0"/>
          </a:p>
          <a:p>
            <a:pPr algn="just"/>
            <a:r>
              <a:rPr lang="tr-TR" sz="2400" i="1" dirty="0"/>
              <a:t>Kirazın Tadı </a:t>
            </a:r>
            <a:r>
              <a:rPr lang="tr-TR" sz="2400" dirty="0"/>
              <a:t>(</a:t>
            </a:r>
            <a:r>
              <a:rPr lang="tr-TR" sz="2400" dirty="0" err="1"/>
              <a:t>Taste</a:t>
            </a:r>
            <a:r>
              <a:rPr lang="tr-TR" sz="2400" dirty="0"/>
              <a:t> of </a:t>
            </a:r>
            <a:r>
              <a:rPr lang="tr-TR" sz="2400" dirty="0" err="1"/>
              <a:t>Cherry</a:t>
            </a:r>
            <a:r>
              <a:rPr lang="tr-TR" sz="2400" dirty="0"/>
              <a:t>, 1997) Cannes Film Festivali’nden En İyi Film ödülü</a:t>
            </a:r>
          </a:p>
          <a:p>
            <a:pPr algn="just"/>
            <a:r>
              <a:rPr lang="tr-TR" sz="2400" i="1" dirty="0"/>
              <a:t>Rüzgar Bizi Sürükleyecek</a:t>
            </a:r>
            <a:r>
              <a:rPr lang="tr-TR" sz="2400" dirty="0"/>
              <a:t> - 1999</a:t>
            </a:r>
          </a:p>
          <a:p>
            <a:pPr algn="just"/>
            <a:r>
              <a:rPr lang="tr-TR" sz="2400" i="1" dirty="0"/>
              <a:t>10</a:t>
            </a:r>
            <a:r>
              <a:rPr lang="tr-TR" sz="2400" dirty="0"/>
              <a:t> - 2002</a:t>
            </a:r>
          </a:p>
        </p:txBody>
      </p:sp>
    </p:spTree>
    <p:extLst>
      <p:ext uri="{BB962C8B-B14F-4D97-AF65-F5344CB8AC3E}">
        <p14:creationId xmlns:p14="http://schemas.microsoft.com/office/powerpoint/2010/main" val="11955042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AC1ED45-BB47-468F-AA12-16783C89A5EF}"/>
              </a:ext>
            </a:extLst>
          </p:cNvPr>
          <p:cNvSpPr>
            <a:spLocks noGrp="1"/>
          </p:cNvSpPr>
          <p:nvPr>
            <p:ph type="title"/>
          </p:nvPr>
        </p:nvSpPr>
        <p:spPr/>
        <p:txBody>
          <a:bodyPr/>
          <a:lstStyle/>
          <a:p>
            <a:pPr algn="l"/>
            <a:r>
              <a:rPr lang="tr-TR" sz="4000" i="1" dirty="0"/>
              <a:t>Arkadaşımın Evi Nerede? – </a:t>
            </a:r>
            <a:r>
              <a:rPr lang="tr-TR" sz="4000" dirty="0"/>
              <a:t>1987</a:t>
            </a:r>
          </a:p>
        </p:txBody>
      </p:sp>
      <p:pic>
        <p:nvPicPr>
          <p:cNvPr id="5" name="İçerik Yer Tutucusu 4">
            <a:extLst>
              <a:ext uri="{FF2B5EF4-FFF2-40B4-BE49-F238E27FC236}">
                <a16:creationId xmlns:a16="http://schemas.microsoft.com/office/drawing/2014/main" id="{DB7FB3E5-C517-43C0-B84C-698FD1CBB1B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31840" y="1660727"/>
            <a:ext cx="2246734" cy="3424457"/>
          </a:xfrm>
        </p:spPr>
      </p:pic>
    </p:spTree>
    <p:extLst>
      <p:ext uri="{BB962C8B-B14F-4D97-AF65-F5344CB8AC3E}">
        <p14:creationId xmlns:p14="http://schemas.microsoft.com/office/powerpoint/2010/main" val="30119586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958D8E0-2487-43B5-A198-967723BC58D3}"/>
              </a:ext>
            </a:extLst>
          </p:cNvPr>
          <p:cNvSpPr>
            <a:spLocks noGrp="1"/>
          </p:cNvSpPr>
          <p:nvPr>
            <p:ph type="title"/>
          </p:nvPr>
        </p:nvSpPr>
        <p:spPr/>
        <p:txBody>
          <a:bodyPr/>
          <a:lstStyle/>
          <a:p>
            <a:pPr algn="l"/>
            <a:r>
              <a:rPr lang="tr-TR" sz="4400" i="1" dirty="0"/>
              <a:t>Yakın Plan – </a:t>
            </a:r>
            <a:r>
              <a:rPr lang="tr-TR" sz="4400" dirty="0"/>
              <a:t>1990</a:t>
            </a:r>
            <a:endParaRPr lang="tr-TR" dirty="0"/>
          </a:p>
        </p:txBody>
      </p:sp>
      <p:pic>
        <p:nvPicPr>
          <p:cNvPr id="5" name="İçerik Yer Tutucusu 4">
            <a:extLst>
              <a:ext uri="{FF2B5EF4-FFF2-40B4-BE49-F238E27FC236}">
                <a16:creationId xmlns:a16="http://schemas.microsoft.com/office/drawing/2014/main" id="{C811CA2F-0E5B-4203-AF1C-90B0B3D2FDB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59832" y="1554457"/>
            <a:ext cx="2174726" cy="3314703"/>
          </a:xfrm>
        </p:spPr>
      </p:pic>
    </p:spTree>
    <p:extLst>
      <p:ext uri="{BB962C8B-B14F-4D97-AF65-F5344CB8AC3E}">
        <p14:creationId xmlns:p14="http://schemas.microsoft.com/office/powerpoint/2010/main" val="32879948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CAEEBF3-14AB-4FF8-9E24-54AF53227AF2}"/>
              </a:ext>
            </a:extLst>
          </p:cNvPr>
          <p:cNvSpPr>
            <a:spLocks noGrp="1"/>
          </p:cNvSpPr>
          <p:nvPr>
            <p:ph type="title"/>
          </p:nvPr>
        </p:nvSpPr>
        <p:spPr/>
        <p:txBody>
          <a:bodyPr/>
          <a:lstStyle/>
          <a:p>
            <a:pPr algn="l"/>
            <a:r>
              <a:rPr lang="tr-TR" sz="4000" i="1" dirty="0"/>
              <a:t>Zeytin Ağaçlarının Altında – </a:t>
            </a:r>
            <a:r>
              <a:rPr lang="tr-TR" sz="4000" dirty="0"/>
              <a:t>1994</a:t>
            </a:r>
          </a:p>
        </p:txBody>
      </p:sp>
      <p:pic>
        <p:nvPicPr>
          <p:cNvPr id="5" name="İçerik Yer Tutucusu 4">
            <a:extLst>
              <a:ext uri="{FF2B5EF4-FFF2-40B4-BE49-F238E27FC236}">
                <a16:creationId xmlns:a16="http://schemas.microsoft.com/office/drawing/2014/main" id="{A28435F6-1A18-4DFD-AE05-AAA692DBFB3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87824" y="1554457"/>
            <a:ext cx="2174726" cy="3314703"/>
          </a:xfrm>
        </p:spPr>
      </p:pic>
    </p:spTree>
    <p:extLst>
      <p:ext uri="{BB962C8B-B14F-4D97-AF65-F5344CB8AC3E}">
        <p14:creationId xmlns:p14="http://schemas.microsoft.com/office/powerpoint/2010/main" val="7233573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8AC9A6A-6D3B-4094-AA34-692ED53238D6}"/>
              </a:ext>
            </a:extLst>
          </p:cNvPr>
          <p:cNvSpPr>
            <a:spLocks noGrp="1"/>
          </p:cNvSpPr>
          <p:nvPr>
            <p:ph type="title"/>
          </p:nvPr>
        </p:nvSpPr>
        <p:spPr/>
        <p:txBody>
          <a:bodyPr/>
          <a:lstStyle/>
          <a:p>
            <a:pPr algn="l"/>
            <a:r>
              <a:rPr lang="tr-TR" sz="4400" i="1" dirty="0"/>
              <a:t>Kirazın Tadı -</a:t>
            </a:r>
            <a:r>
              <a:rPr lang="tr-TR" sz="4400" dirty="0"/>
              <a:t>1997</a:t>
            </a:r>
            <a:endParaRPr lang="tr-TR" dirty="0"/>
          </a:p>
        </p:txBody>
      </p:sp>
      <p:pic>
        <p:nvPicPr>
          <p:cNvPr id="5" name="İçerik Yer Tutucusu 4">
            <a:extLst>
              <a:ext uri="{FF2B5EF4-FFF2-40B4-BE49-F238E27FC236}">
                <a16:creationId xmlns:a16="http://schemas.microsoft.com/office/drawing/2014/main" id="{E845B5A3-F11D-4495-8B97-BB78F9A338A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47864" y="1664211"/>
            <a:ext cx="2102718" cy="3204949"/>
          </a:xfrm>
        </p:spPr>
      </p:pic>
    </p:spTree>
    <p:extLst>
      <p:ext uri="{BB962C8B-B14F-4D97-AF65-F5344CB8AC3E}">
        <p14:creationId xmlns:p14="http://schemas.microsoft.com/office/powerpoint/2010/main" val="6727907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DDAD43F-9403-48F1-BD44-F087F4F5BFD0}"/>
              </a:ext>
            </a:extLst>
          </p:cNvPr>
          <p:cNvSpPr>
            <a:spLocks noGrp="1"/>
          </p:cNvSpPr>
          <p:nvPr>
            <p:ph type="title"/>
          </p:nvPr>
        </p:nvSpPr>
        <p:spPr/>
        <p:txBody>
          <a:bodyPr/>
          <a:lstStyle/>
          <a:p>
            <a:pPr algn="l"/>
            <a:r>
              <a:rPr lang="tr-TR" sz="4000" i="1" dirty="0"/>
              <a:t>Rüzgar Bizi Sürükleyecek</a:t>
            </a:r>
            <a:r>
              <a:rPr lang="tr-TR" sz="4000" dirty="0"/>
              <a:t> - 1999</a:t>
            </a:r>
          </a:p>
        </p:txBody>
      </p:sp>
      <p:pic>
        <p:nvPicPr>
          <p:cNvPr id="5" name="İçerik Yer Tutucusu 4">
            <a:extLst>
              <a:ext uri="{FF2B5EF4-FFF2-40B4-BE49-F238E27FC236}">
                <a16:creationId xmlns:a16="http://schemas.microsoft.com/office/drawing/2014/main" id="{C58E7FB4-1381-4145-981A-20745002683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75856" y="1777853"/>
            <a:ext cx="2311619" cy="3523355"/>
          </a:xfrm>
        </p:spPr>
      </p:pic>
    </p:spTree>
    <p:extLst>
      <p:ext uri="{BB962C8B-B14F-4D97-AF65-F5344CB8AC3E}">
        <p14:creationId xmlns:p14="http://schemas.microsoft.com/office/powerpoint/2010/main" val="22225950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29C7620-C9C3-4AC0-AFC3-07D2CD7750E4}"/>
              </a:ext>
            </a:extLst>
          </p:cNvPr>
          <p:cNvSpPr>
            <a:spLocks noGrp="1"/>
          </p:cNvSpPr>
          <p:nvPr>
            <p:ph type="title"/>
          </p:nvPr>
        </p:nvSpPr>
        <p:spPr/>
        <p:txBody>
          <a:bodyPr/>
          <a:lstStyle/>
          <a:p>
            <a:pPr algn="l"/>
            <a:r>
              <a:rPr lang="tr-TR" sz="4400" i="1" dirty="0"/>
              <a:t>10</a:t>
            </a:r>
            <a:r>
              <a:rPr lang="tr-TR" sz="4400" dirty="0"/>
              <a:t> - 2002</a:t>
            </a:r>
            <a:endParaRPr lang="tr-TR" dirty="0"/>
          </a:p>
        </p:txBody>
      </p:sp>
      <p:pic>
        <p:nvPicPr>
          <p:cNvPr id="5" name="İçerik Yer Tutucusu 4">
            <a:extLst>
              <a:ext uri="{FF2B5EF4-FFF2-40B4-BE49-F238E27FC236}">
                <a16:creationId xmlns:a16="http://schemas.microsoft.com/office/drawing/2014/main" id="{1F217803-F6CE-480C-8A57-18EC72A3177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47864" y="1630353"/>
            <a:ext cx="2361148" cy="3598847"/>
          </a:xfrm>
        </p:spPr>
      </p:pic>
    </p:spTree>
    <p:extLst>
      <p:ext uri="{BB962C8B-B14F-4D97-AF65-F5344CB8AC3E}">
        <p14:creationId xmlns:p14="http://schemas.microsoft.com/office/powerpoint/2010/main" val="36887808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2846E1B-E75E-4383-BDA7-264D5FE282C8}"/>
              </a:ext>
            </a:extLst>
          </p:cNvPr>
          <p:cNvSpPr>
            <a:spLocks noGrp="1"/>
          </p:cNvSpPr>
          <p:nvPr>
            <p:ph type="title"/>
          </p:nvPr>
        </p:nvSpPr>
        <p:spPr/>
        <p:txBody>
          <a:bodyPr/>
          <a:lstStyle/>
          <a:p>
            <a:pPr algn="l"/>
            <a:r>
              <a:rPr lang="tr-TR" dirty="0" err="1"/>
              <a:t>Majid</a:t>
            </a:r>
            <a:r>
              <a:rPr lang="tr-TR" dirty="0"/>
              <a:t> </a:t>
            </a:r>
            <a:r>
              <a:rPr lang="tr-TR" dirty="0" err="1"/>
              <a:t>Majidi</a:t>
            </a:r>
            <a:r>
              <a:rPr lang="tr-TR" dirty="0"/>
              <a:t> filmleri</a:t>
            </a:r>
          </a:p>
        </p:txBody>
      </p:sp>
      <p:sp>
        <p:nvSpPr>
          <p:cNvPr id="3" name="İçerik Yer Tutucusu 2">
            <a:extLst>
              <a:ext uri="{FF2B5EF4-FFF2-40B4-BE49-F238E27FC236}">
                <a16:creationId xmlns:a16="http://schemas.microsoft.com/office/drawing/2014/main" id="{A60C2BAF-12BF-44A3-B178-DA73358D3BF5}"/>
              </a:ext>
            </a:extLst>
          </p:cNvPr>
          <p:cNvSpPr>
            <a:spLocks noGrp="1"/>
          </p:cNvSpPr>
          <p:nvPr>
            <p:ph idx="1"/>
          </p:nvPr>
        </p:nvSpPr>
        <p:spPr/>
        <p:txBody>
          <a:bodyPr/>
          <a:lstStyle/>
          <a:p>
            <a:pPr algn="just"/>
            <a:r>
              <a:rPr lang="tr-TR" sz="2400" i="1" dirty="0"/>
              <a:t>Cennetin Rengi - </a:t>
            </a:r>
            <a:r>
              <a:rPr lang="tr-TR" sz="2400" dirty="0"/>
              <a:t>1999</a:t>
            </a:r>
          </a:p>
          <a:p>
            <a:pPr algn="just"/>
            <a:r>
              <a:rPr lang="tr-TR" sz="2400" i="1" dirty="0"/>
              <a:t>Cennetin Çocukları </a:t>
            </a:r>
            <a:r>
              <a:rPr lang="tr-TR" sz="2400" dirty="0"/>
              <a:t>(</a:t>
            </a:r>
            <a:r>
              <a:rPr lang="tr-TR" sz="2400" dirty="0" err="1"/>
              <a:t>Children</a:t>
            </a:r>
            <a:r>
              <a:rPr lang="tr-TR" sz="2400" dirty="0"/>
              <a:t> of </a:t>
            </a:r>
            <a:r>
              <a:rPr lang="tr-TR" sz="2400" dirty="0" err="1"/>
              <a:t>Heaven</a:t>
            </a:r>
            <a:r>
              <a:rPr lang="tr-TR" sz="2400" dirty="0"/>
              <a:t>, 1997) adlı filminin yabancı film dalında Oscar adayı</a:t>
            </a:r>
          </a:p>
          <a:p>
            <a:pPr algn="just"/>
            <a:r>
              <a:rPr lang="tr-TR" sz="2400" i="1" dirty="0"/>
              <a:t>Baran</a:t>
            </a:r>
            <a:r>
              <a:rPr lang="tr-TR" sz="2400" dirty="0"/>
              <a:t> – 2001</a:t>
            </a:r>
          </a:p>
          <a:p>
            <a:pPr algn="just"/>
            <a:r>
              <a:rPr lang="tr-TR" sz="2400" i="1" dirty="0"/>
              <a:t>Serçelerin Şarkısı </a:t>
            </a:r>
            <a:r>
              <a:rPr lang="tr-TR" sz="2400" dirty="0"/>
              <a:t>- 2008</a:t>
            </a:r>
          </a:p>
        </p:txBody>
      </p:sp>
    </p:spTree>
    <p:extLst>
      <p:ext uri="{BB962C8B-B14F-4D97-AF65-F5344CB8AC3E}">
        <p14:creationId xmlns:p14="http://schemas.microsoft.com/office/powerpoint/2010/main" val="34549339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AA42EFA-06D8-4A24-8031-554457A62AE2}"/>
              </a:ext>
            </a:extLst>
          </p:cNvPr>
          <p:cNvSpPr>
            <a:spLocks noGrp="1"/>
          </p:cNvSpPr>
          <p:nvPr>
            <p:ph type="title"/>
          </p:nvPr>
        </p:nvSpPr>
        <p:spPr/>
        <p:txBody>
          <a:bodyPr/>
          <a:lstStyle/>
          <a:p>
            <a:pPr algn="l"/>
            <a:r>
              <a:rPr lang="tr-TR" sz="4400" i="1" dirty="0"/>
              <a:t>Cennetin Çocukları - </a:t>
            </a:r>
            <a:r>
              <a:rPr lang="tr-TR" sz="4400" dirty="0"/>
              <a:t>1997</a:t>
            </a:r>
            <a:endParaRPr lang="tr-TR" dirty="0"/>
          </a:p>
        </p:txBody>
      </p:sp>
      <p:pic>
        <p:nvPicPr>
          <p:cNvPr id="5" name="İçerik Yer Tutucusu 4">
            <a:extLst>
              <a:ext uri="{FF2B5EF4-FFF2-40B4-BE49-F238E27FC236}">
                <a16:creationId xmlns:a16="http://schemas.microsoft.com/office/drawing/2014/main" id="{A142AF80-0D5F-474C-B0A2-456276301CA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03848" y="1736219"/>
            <a:ext cx="2102718" cy="3204949"/>
          </a:xfrm>
        </p:spPr>
      </p:pic>
    </p:spTree>
    <p:extLst>
      <p:ext uri="{BB962C8B-B14F-4D97-AF65-F5344CB8AC3E}">
        <p14:creationId xmlns:p14="http://schemas.microsoft.com/office/powerpoint/2010/main" val="1565331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3FF89FD-781B-4A69-828D-371DD810CC79}"/>
              </a:ext>
            </a:extLst>
          </p:cNvPr>
          <p:cNvSpPr>
            <a:spLocks noGrp="1"/>
          </p:cNvSpPr>
          <p:nvPr>
            <p:ph type="title"/>
          </p:nvPr>
        </p:nvSpPr>
        <p:spPr/>
        <p:txBody>
          <a:bodyPr/>
          <a:lstStyle/>
          <a:p>
            <a:pPr algn="l"/>
            <a:r>
              <a:rPr lang="tr-TR" sz="4400" i="1" dirty="0"/>
              <a:t>Cennetin Rengi - </a:t>
            </a:r>
            <a:r>
              <a:rPr lang="tr-TR" sz="4400" dirty="0"/>
              <a:t>1999</a:t>
            </a:r>
            <a:endParaRPr lang="tr-TR" dirty="0"/>
          </a:p>
        </p:txBody>
      </p:sp>
      <p:pic>
        <p:nvPicPr>
          <p:cNvPr id="5" name="İçerik Yer Tutucusu 4">
            <a:extLst>
              <a:ext uri="{FF2B5EF4-FFF2-40B4-BE49-F238E27FC236}">
                <a16:creationId xmlns:a16="http://schemas.microsoft.com/office/drawing/2014/main" id="{8284CFA1-FA05-4187-875D-CAD6B058F82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19872" y="1804743"/>
            <a:ext cx="2246734" cy="3424457"/>
          </a:xfrm>
        </p:spPr>
      </p:pic>
    </p:spTree>
    <p:extLst>
      <p:ext uri="{BB962C8B-B14F-4D97-AF65-F5344CB8AC3E}">
        <p14:creationId xmlns:p14="http://schemas.microsoft.com/office/powerpoint/2010/main" val="29287951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709AEBB-E2DA-45E2-963A-CCD8240FD70B}"/>
              </a:ext>
            </a:extLst>
          </p:cNvPr>
          <p:cNvSpPr>
            <a:spLocks noGrp="1"/>
          </p:cNvSpPr>
          <p:nvPr>
            <p:ph type="title"/>
          </p:nvPr>
        </p:nvSpPr>
        <p:spPr/>
        <p:txBody>
          <a:bodyPr/>
          <a:lstStyle/>
          <a:p>
            <a:pPr algn="l"/>
            <a:r>
              <a:rPr lang="tr-TR" sz="4400" i="1" dirty="0"/>
              <a:t>Baran</a:t>
            </a:r>
            <a:r>
              <a:rPr lang="tr-TR" sz="4400" dirty="0"/>
              <a:t> – 2001</a:t>
            </a:r>
            <a:endParaRPr lang="tr-TR" dirty="0"/>
          </a:p>
        </p:txBody>
      </p:sp>
      <p:pic>
        <p:nvPicPr>
          <p:cNvPr id="5" name="İçerik Yer Tutucusu 4">
            <a:extLst>
              <a:ext uri="{FF2B5EF4-FFF2-40B4-BE49-F238E27FC236}">
                <a16:creationId xmlns:a16="http://schemas.microsoft.com/office/drawing/2014/main" id="{D4D07863-AA28-438A-96B4-181FBC4FBB3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47864" y="1770481"/>
            <a:ext cx="2174726" cy="3314703"/>
          </a:xfrm>
        </p:spPr>
      </p:pic>
    </p:spTree>
    <p:extLst>
      <p:ext uri="{BB962C8B-B14F-4D97-AF65-F5344CB8AC3E}">
        <p14:creationId xmlns:p14="http://schemas.microsoft.com/office/powerpoint/2010/main" val="3411042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95C8B9B-228C-4078-ABDD-09B3043617B0}"/>
              </a:ext>
            </a:extLst>
          </p:cNvPr>
          <p:cNvSpPr>
            <a:spLocks noGrp="1"/>
          </p:cNvSpPr>
          <p:nvPr>
            <p:ph type="title"/>
          </p:nvPr>
        </p:nvSpPr>
        <p:spPr/>
        <p:txBody>
          <a:bodyPr/>
          <a:lstStyle/>
          <a:p>
            <a:pPr algn="l"/>
            <a:r>
              <a:rPr lang="tr-TR" sz="4400" i="1" dirty="0"/>
              <a:t>Serçelerin Şarkısı </a:t>
            </a:r>
            <a:r>
              <a:rPr lang="tr-TR" sz="4400" dirty="0"/>
              <a:t>- 2008</a:t>
            </a:r>
            <a:endParaRPr lang="tr-TR" dirty="0"/>
          </a:p>
        </p:txBody>
      </p:sp>
      <p:pic>
        <p:nvPicPr>
          <p:cNvPr id="5" name="İçerik Yer Tutucusu 4">
            <a:extLst>
              <a:ext uri="{FF2B5EF4-FFF2-40B4-BE49-F238E27FC236}">
                <a16:creationId xmlns:a16="http://schemas.microsoft.com/office/drawing/2014/main" id="{CDF33245-D9F5-4E26-9003-C796BE52A67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75856" y="1808227"/>
            <a:ext cx="2102718" cy="3204949"/>
          </a:xfrm>
        </p:spPr>
      </p:pic>
    </p:spTree>
    <p:extLst>
      <p:ext uri="{BB962C8B-B14F-4D97-AF65-F5344CB8AC3E}">
        <p14:creationId xmlns:p14="http://schemas.microsoft.com/office/powerpoint/2010/main" val="13479191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6525676-9D27-4592-B919-69D30E7D70EC}"/>
              </a:ext>
            </a:extLst>
          </p:cNvPr>
          <p:cNvSpPr>
            <a:spLocks noGrp="1"/>
          </p:cNvSpPr>
          <p:nvPr>
            <p:ph type="title"/>
          </p:nvPr>
        </p:nvSpPr>
        <p:spPr/>
        <p:txBody>
          <a:bodyPr/>
          <a:lstStyle/>
          <a:p>
            <a:pPr algn="l"/>
            <a:r>
              <a:rPr lang="tr-TR" dirty="0" err="1"/>
              <a:t>Jafar</a:t>
            </a:r>
            <a:r>
              <a:rPr lang="tr-TR" dirty="0"/>
              <a:t> </a:t>
            </a:r>
            <a:r>
              <a:rPr lang="tr-TR" dirty="0" err="1"/>
              <a:t>Panahi</a:t>
            </a:r>
            <a:r>
              <a:rPr lang="tr-TR" dirty="0"/>
              <a:t> filmleri</a:t>
            </a:r>
          </a:p>
        </p:txBody>
      </p:sp>
      <p:sp>
        <p:nvSpPr>
          <p:cNvPr id="3" name="İçerik Yer Tutucusu 2">
            <a:extLst>
              <a:ext uri="{FF2B5EF4-FFF2-40B4-BE49-F238E27FC236}">
                <a16:creationId xmlns:a16="http://schemas.microsoft.com/office/drawing/2014/main" id="{0D2B847E-C76B-4BB8-BAD0-00C2E9AE3F79}"/>
              </a:ext>
            </a:extLst>
          </p:cNvPr>
          <p:cNvSpPr>
            <a:spLocks noGrp="1"/>
          </p:cNvSpPr>
          <p:nvPr>
            <p:ph idx="1"/>
          </p:nvPr>
        </p:nvSpPr>
        <p:spPr/>
        <p:txBody>
          <a:bodyPr/>
          <a:lstStyle/>
          <a:p>
            <a:pPr algn="just"/>
            <a:r>
              <a:rPr lang="tr-TR" sz="2400" i="1" dirty="0"/>
              <a:t>Beyaz Balon </a:t>
            </a:r>
            <a:r>
              <a:rPr lang="tr-TR" sz="2400" dirty="0"/>
              <a:t>(White </a:t>
            </a:r>
            <a:r>
              <a:rPr lang="tr-TR" sz="2400" dirty="0" err="1"/>
              <a:t>Baloon</a:t>
            </a:r>
            <a:r>
              <a:rPr lang="tr-TR" sz="2400" dirty="0"/>
              <a:t>, 1995) adlı filminin Cannes’da Altın Kamera ödülü</a:t>
            </a:r>
          </a:p>
          <a:p>
            <a:pPr algn="just"/>
            <a:r>
              <a:rPr lang="tr-TR" sz="2400" i="1" dirty="0"/>
              <a:t>Ayna</a:t>
            </a:r>
            <a:r>
              <a:rPr lang="tr-TR" sz="2400" dirty="0"/>
              <a:t> - 1997</a:t>
            </a:r>
          </a:p>
          <a:p>
            <a:pPr algn="just"/>
            <a:r>
              <a:rPr lang="tr-TR" sz="2400" i="1" dirty="0"/>
              <a:t>Çember</a:t>
            </a:r>
            <a:r>
              <a:rPr lang="tr-TR" sz="2400" dirty="0"/>
              <a:t> – 2000</a:t>
            </a:r>
          </a:p>
          <a:p>
            <a:pPr algn="just"/>
            <a:r>
              <a:rPr lang="tr-TR" sz="2400" i="1" dirty="0"/>
              <a:t>Ofsayt</a:t>
            </a:r>
            <a:r>
              <a:rPr lang="tr-TR" sz="2400" dirty="0"/>
              <a:t> - 2006</a:t>
            </a:r>
          </a:p>
          <a:p>
            <a:pPr algn="just"/>
            <a:r>
              <a:rPr lang="tr-TR" sz="2400" dirty="0"/>
              <a:t>Taksi – 2015</a:t>
            </a:r>
          </a:p>
          <a:p>
            <a:pPr algn="just"/>
            <a:r>
              <a:rPr lang="tr-TR" sz="2400" i="1" dirty="0"/>
              <a:t>Üç Hayat </a:t>
            </a:r>
            <a:r>
              <a:rPr lang="tr-TR" sz="2400" dirty="0"/>
              <a:t>- 2018</a:t>
            </a:r>
          </a:p>
        </p:txBody>
      </p:sp>
    </p:spTree>
    <p:extLst>
      <p:ext uri="{BB962C8B-B14F-4D97-AF65-F5344CB8AC3E}">
        <p14:creationId xmlns:p14="http://schemas.microsoft.com/office/powerpoint/2010/main" val="35203881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F4792F7-4E53-4246-9F41-768FA714EB5A}"/>
              </a:ext>
            </a:extLst>
          </p:cNvPr>
          <p:cNvSpPr>
            <a:spLocks noGrp="1"/>
          </p:cNvSpPr>
          <p:nvPr>
            <p:ph type="title"/>
          </p:nvPr>
        </p:nvSpPr>
        <p:spPr/>
        <p:txBody>
          <a:bodyPr/>
          <a:lstStyle/>
          <a:p>
            <a:pPr algn="l"/>
            <a:r>
              <a:rPr lang="tr-TR" sz="4400" i="1" dirty="0"/>
              <a:t>Beyaz Balon - </a:t>
            </a:r>
            <a:r>
              <a:rPr lang="tr-TR" sz="4400" dirty="0"/>
              <a:t>1995</a:t>
            </a:r>
            <a:endParaRPr lang="tr-TR" dirty="0"/>
          </a:p>
        </p:txBody>
      </p:sp>
      <p:pic>
        <p:nvPicPr>
          <p:cNvPr id="5" name="İçerik Yer Tutucusu 4">
            <a:extLst>
              <a:ext uri="{FF2B5EF4-FFF2-40B4-BE49-F238E27FC236}">
                <a16:creationId xmlns:a16="http://schemas.microsoft.com/office/drawing/2014/main" id="{551CAD1F-7640-4CB4-A628-7E2E246105F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75856" y="1808227"/>
            <a:ext cx="2102718" cy="3204949"/>
          </a:xfrm>
        </p:spPr>
      </p:pic>
    </p:spTree>
    <p:extLst>
      <p:ext uri="{BB962C8B-B14F-4D97-AF65-F5344CB8AC3E}">
        <p14:creationId xmlns:p14="http://schemas.microsoft.com/office/powerpoint/2010/main" val="6893868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1A35901-0716-4DAB-A481-7B237611DDD2}"/>
              </a:ext>
            </a:extLst>
          </p:cNvPr>
          <p:cNvSpPr>
            <a:spLocks noGrp="1"/>
          </p:cNvSpPr>
          <p:nvPr>
            <p:ph type="title"/>
          </p:nvPr>
        </p:nvSpPr>
        <p:spPr/>
        <p:txBody>
          <a:bodyPr/>
          <a:lstStyle/>
          <a:p>
            <a:pPr algn="l"/>
            <a:r>
              <a:rPr lang="tr-TR" sz="4400" i="1" dirty="0"/>
              <a:t>Ayna</a:t>
            </a:r>
            <a:r>
              <a:rPr lang="tr-TR" sz="4400" dirty="0"/>
              <a:t> - 1997</a:t>
            </a:r>
            <a:endParaRPr lang="tr-TR" dirty="0"/>
          </a:p>
        </p:txBody>
      </p:sp>
      <p:pic>
        <p:nvPicPr>
          <p:cNvPr id="5" name="İçerik Yer Tutucusu 4">
            <a:extLst>
              <a:ext uri="{FF2B5EF4-FFF2-40B4-BE49-F238E27FC236}">
                <a16:creationId xmlns:a16="http://schemas.microsoft.com/office/drawing/2014/main" id="{3E72CE4E-1B27-457E-8ECB-37507E9683E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91880" y="1516711"/>
            <a:ext cx="2246734" cy="3424457"/>
          </a:xfrm>
        </p:spPr>
      </p:pic>
    </p:spTree>
    <p:extLst>
      <p:ext uri="{BB962C8B-B14F-4D97-AF65-F5344CB8AC3E}">
        <p14:creationId xmlns:p14="http://schemas.microsoft.com/office/powerpoint/2010/main" val="39035515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37BB8B6-F9C4-4C45-B079-7E357905DB79}"/>
              </a:ext>
            </a:extLst>
          </p:cNvPr>
          <p:cNvSpPr>
            <a:spLocks noGrp="1"/>
          </p:cNvSpPr>
          <p:nvPr>
            <p:ph type="title"/>
          </p:nvPr>
        </p:nvSpPr>
        <p:spPr/>
        <p:txBody>
          <a:bodyPr/>
          <a:lstStyle/>
          <a:p>
            <a:pPr algn="l"/>
            <a:r>
              <a:rPr lang="tr-TR" sz="4400" i="1" dirty="0"/>
              <a:t>Çember</a:t>
            </a:r>
            <a:r>
              <a:rPr lang="tr-TR" sz="4400" dirty="0"/>
              <a:t> – 2000</a:t>
            </a:r>
            <a:endParaRPr lang="tr-TR" dirty="0"/>
          </a:p>
        </p:txBody>
      </p:sp>
      <p:pic>
        <p:nvPicPr>
          <p:cNvPr id="5" name="İçerik Yer Tutucusu 4">
            <a:extLst>
              <a:ext uri="{FF2B5EF4-FFF2-40B4-BE49-F238E27FC236}">
                <a16:creationId xmlns:a16="http://schemas.microsoft.com/office/drawing/2014/main" id="{F694A50C-DD36-413B-9ADD-C89B9B18C27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19872" y="1698473"/>
            <a:ext cx="2174726" cy="3314703"/>
          </a:xfrm>
        </p:spPr>
      </p:pic>
    </p:spTree>
    <p:extLst>
      <p:ext uri="{BB962C8B-B14F-4D97-AF65-F5344CB8AC3E}">
        <p14:creationId xmlns:p14="http://schemas.microsoft.com/office/powerpoint/2010/main" val="26076243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49745A0-7C18-4C75-9248-E7C4CABEC9FE}"/>
              </a:ext>
            </a:extLst>
          </p:cNvPr>
          <p:cNvSpPr>
            <a:spLocks noGrp="1"/>
          </p:cNvSpPr>
          <p:nvPr>
            <p:ph type="title"/>
          </p:nvPr>
        </p:nvSpPr>
        <p:spPr/>
        <p:txBody>
          <a:bodyPr/>
          <a:lstStyle/>
          <a:p>
            <a:pPr algn="l"/>
            <a:r>
              <a:rPr lang="tr-TR" sz="4400" i="1" dirty="0"/>
              <a:t>Ofsayt</a:t>
            </a:r>
            <a:r>
              <a:rPr lang="tr-TR" sz="4400" dirty="0"/>
              <a:t> - 2006</a:t>
            </a:r>
            <a:endParaRPr lang="tr-TR" dirty="0"/>
          </a:p>
        </p:txBody>
      </p:sp>
      <p:pic>
        <p:nvPicPr>
          <p:cNvPr id="5" name="İçerik Yer Tutucusu 4">
            <a:extLst>
              <a:ext uri="{FF2B5EF4-FFF2-40B4-BE49-F238E27FC236}">
                <a16:creationId xmlns:a16="http://schemas.microsoft.com/office/drawing/2014/main" id="{AF210E1D-90DD-4C7C-B52E-EFB7F0B0E63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91880" y="1763574"/>
            <a:ext cx="2083668" cy="3177594"/>
          </a:xfrm>
        </p:spPr>
      </p:pic>
    </p:spTree>
    <p:extLst>
      <p:ext uri="{BB962C8B-B14F-4D97-AF65-F5344CB8AC3E}">
        <p14:creationId xmlns:p14="http://schemas.microsoft.com/office/powerpoint/2010/main" val="14856414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C1A5837-F69B-4DAA-ADD2-C33E25F1AE04}"/>
              </a:ext>
            </a:extLst>
          </p:cNvPr>
          <p:cNvSpPr>
            <a:spLocks noGrp="1"/>
          </p:cNvSpPr>
          <p:nvPr>
            <p:ph type="title"/>
          </p:nvPr>
        </p:nvSpPr>
        <p:spPr/>
        <p:txBody>
          <a:bodyPr/>
          <a:lstStyle/>
          <a:p>
            <a:pPr algn="l"/>
            <a:r>
              <a:rPr lang="tr-TR" sz="4400" i="1" dirty="0"/>
              <a:t>Taksi</a:t>
            </a:r>
            <a:r>
              <a:rPr lang="tr-TR" sz="4400" dirty="0"/>
              <a:t> – 2015</a:t>
            </a:r>
            <a:endParaRPr lang="tr-TR" dirty="0"/>
          </a:p>
        </p:txBody>
      </p:sp>
      <p:pic>
        <p:nvPicPr>
          <p:cNvPr id="5" name="İçerik Yer Tutucusu 4">
            <a:extLst>
              <a:ext uri="{FF2B5EF4-FFF2-40B4-BE49-F238E27FC236}">
                <a16:creationId xmlns:a16="http://schemas.microsoft.com/office/drawing/2014/main" id="{1F0ECA43-7C0F-4F87-8FD5-29E5854EEDF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03848" y="1516711"/>
            <a:ext cx="2246734" cy="3424457"/>
          </a:xfrm>
        </p:spPr>
      </p:pic>
    </p:spTree>
    <p:extLst>
      <p:ext uri="{BB962C8B-B14F-4D97-AF65-F5344CB8AC3E}">
        <p14:creationId xmlns:p14="http://schemas.microsoft.com/office/powerpoint/2010/main" val="14913879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C2ADA84-4904-4EBF-ACE3-3F4143B33EB1}"/>
              </a:ext>
            </a:extLst>
          </p:cNvPr>
          <p:cNvSpPr>
            <a:spLocks noGrp="1"/>
          </p:cNvSpPr>
          <p:nvPr>
            <p:ph type="title"/>
          </p:nvPr>
        </p:nvSpPr>
        <p:spPr/>
        <p:txBody>
          <a:bodyPr/>
          <a:lstStyle/>
          <a:p>
            <a:pPr algn="l"/>
            <a:r>
              <a:rPr lang="tr-TR" sz="4400" i="1" dirty="0"/>
              <a:t>Üç Hayat </a:t>
            </a:r>
            <a:r>
              <a:rPr lang="tr-TR" sz="4400" dirty="0"/>
              <a:t>- 2018</a:t>
            </a:r>
            <a:endParaRPr lang="tr-TR" dirty="0"/>
          </a:p>
        </p:txBody>
      </p:sp>
      <p:pic>
        <p:nvPicPr>
          <p:cNvPr id="5" name="İçerik Yer Tutucusu 4">
            <a:extLst>
              <a:ext uri="{FF2B5EF4-FFF2-40B4-BE49-F238E27FC236}">
                <a16:creationId xmlns:a16="http://schemas.microsoft.com/office/drawing/2014/main" id="{4EA2AFD9-F7FD-4FC4-A3A0-665125139A2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07904" y="1668099"/>
            <a:ext cx="2030710" cy="3095195"/>
          </a:xfrm>
        </p:spPr>
      </p:pic>
    </p:spTree>
    <p:extLst>
      <p:ext uri="{BB962C8B-B14F-4D97-AF65-F5344CB8AC3E}">
        <p14:creationId xmlns:p14="http://schemas.microsoft.com/office/powerpoint/2010/main" val="14179813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171A1B2-B371-4CB1-9300-02B40A69EF93}"/>
              </a:ext>
            </a:extLst>
          </p:cNvPr>
          <p:cNvSpPr>
            <a:spLocks noGrp="1"/>
          </p:cNvSpPr>
          <p:nvPr>
            <p:ph type="title"/>
          </p:nvPr>
        </p:nvSpPr>
        <p:spPr/>
        <p:txBody>
          <a:bodyPr/>
          <a:lstStyle/>
          <a:p>
            <a:pPr algn="l"/>
            <a:r>
              <a:rPr lang="tr-TR" dirty="0" err="1"/>
              <a:t>Asghar</a:t>
            </a:r>
            <a:r>
              <a:rPr lang="tr-TR" dirty="0"/>
              <a:t> </a:t>
            </a:r>
            <a:r>
              <a:rPr lang="tr-TR" dirty="0" err="1"/>
              <a:t>Farhadi</a:t>
            </a:r>
            <a:r>
              <a:rPr lang="tr-TR" dirty="0"/>
              <a:t> Filmleri</a:t>
            </a:r>
          </a:p>
        </p:txBody>
      </p:sp>
      <p:sp>
        <p:nvSpPr>
          <p:cNvPr id="3" name="İçerik Yer Tutucusu 2">
            <a:extLst>
              <a:ext uri="{FF2B5EF4-FFF2-40B4-BE49-F238E27FC236}">
                <a16:creationId xmlns:a16="http://schemas.microsoft.com/office/drawing/2014/main" id="{F406110F-D720-4056-9359-E26E9155F391}"/>
              </a:ext>
            </a:extLst>
          </p:cNvPr>
          <p:cNvSpPr>
            <a:spLocks noGrp="1"/>
          </p:cNvSpPr>
          <p:nvPr>
            <p:ph idx="1"/>
          </p:nvPr>
        </p:nvSpPr>
        <p:spPr/>
        <p:txBody>
          <a:bodyPr/>
          <a:lstStyle/>
          <a:p>
            <a:r>
              <a:rPr lang="tr-TR" sz="2800" dirty="0"/>
              <a:t>Tozda Dans (</a:t>
            </a:r>
            <a:r>
              <a:rPr lang="tr-TR" sz="2800" dirty="0" err="1"/>
              <a:t>Rags</a:t>
            </a:r>
            <a:r>
              <a:rPr lang="tr-TR" sz="2800" dirty="0"/>
              <a:t> Dar </a:t>
            </a:r>
            <a:r>
              <a:rPr lang="tr-TR" sz="2800" dirty="0" err="1"/>
              <a:t>Ghobar</a:t>
            </a:r>
            <a:r>
              <a:rPr lang="tr-TR" sz="2800" dirty="0"/>
              <a:t>) – 2003</a:t>
            </a:r>
          </a:p>
          <a:p>
            <a:r>
              <a:rPr lang="tr-TR" sz="2800" dirty="0"/>
              <a:t>Güzel Şehir (</a:t>
            </a:r>
            <a:r>
              <a:rPr lang="tr-TR" sz="2800" dirty="0" err="1"/>
              <a:t>Shahre</a:t>
            </a:r>
            <a:r>
              <a:rPr lang="tr-TR" sz="2800" dirty="0"/>
              <a:t> </a:t>
            </a:r>
            <a:r>
              <a:rPr lang="tr-TR" sz="2800" dirty="0" err="1"/>
              <a:t>Ziba</a:t>
            </a:r>
            <a:r>
              <a:rPr lang="tr-TR" sz="2800" dirty="0"/>
              <a:t>) – 2004</a:t>
            </a:r>
          </a:p>
          <a:p>
            <a:r>
              <a:rPr lang="tr-TR" sz="2800" dirty="0"/>
              <a:t>Çarşamba Ateşi (</a:t>
            </a:r>
            <a:r>
              <a:rPr lang="tr-TR" sz="2800" dirty="0" err="1"/>
              <a:t>Chaharshanbeh</a:t>
            </a:r>
            <a:r>
              <a:rPr lang="tr-TR" sz="2800" dirty="0"/>
              <a:t> </a:t>
            </a:r>
            <a:r>
              <a:rPr lang="tr-TR" sz="2800" dirty="0" err="1"/>
              <a:t>Suri</a:t>
            </a:r>
            <a:r>
              <a:rPr lang="tr-TR" sz="2800" dirty="0"/>
              <a:t>) – 2006</a:t>
            </a:r>
          </a:p>
          <a:p>
            <a:r>
              <a:rPr lang="tr-TR" sz="2800" dirty="0" err="1"/>
              <a:t>Elly</a:t>
            </a:r>
            <a:r>
              <a:rPr lang="tr-TR" sz="2800" dirty="0"/>
              <a:t> Hakkında (</a:t>
            </a:r>
            <a:r>
              <a:rPr lang="tr-TR" sz="2800" dirty="0" err="1"/>
              <a:t>Darbareye</a:t>
            </a:r>
            <a:r>
              <a:rPr lang="tr-TR" sz="2800" dirty="0"/>
              <a:t> </a:t>
            </a:r>
            <a:r>
              <a:rPr lang="tr-TR" sz="2800" dirty="0" err="1"/>
              <a:t>Elly</a:t>
            </a:r>
            <a:r>
              <a:rPr lang="tr-TR" sz="2800" dirty="0"/>
              <a:t>) – 2009</a:t>
            </a:r>
          </a:p>
          <a:p>
            <a:r>
              <a:rPr lang="tr-TR" sz="2800" dirty="0"/>
              <a:t>Bir Ayrılık (</a:t>
            </a:r>
            <a:r>
              <a:rPr lang="tr-TR" sz="2800" dirty="0" err="1"/>
              <a:t>Jodaeiye</a:t>
            </a:r>
            <a:r>
              <a:rPr lang="tr-TR" sz="2800" dirty="0"/>
              <a:t> </a:t>
            </a:r>
            <a:r>
              <a:rPr lang="tr-TR" sz="2800" dirty="0" err="1"/>
              <a:t>Nader</a:t>
            </a:r>
            <a:r>
              <a:rPr lang="tr-TR" sz="2800" dirty="0"/>
              <a:t> Az Simin) – 2011</a:t>
            </a:r>
          </a:p>
          <a:p>
            <a:r>
              <a:rPr lang="tr-TR" sz="2800" dirty="0"/>
              <a:t>Geçmiş (Le </a:t>
            </a:r>
            <a:r>
              <a:rPr lang="tr-TR" sz="2800" dirty="0" err="1"/>
              <a:t>Passé</a:t>
            </a:r>
            <a:r>
              <a:rPr lang="tr-TR" sz="2800" dirty="0"/>
              <a:t>) – 2013</a:t>
            </a:r>
          </a:p>
          <a:p>
            <a:r>
              <a:rPr lang="tr-TR" sz="2800" dirty="0"/>
              <a:t>Satıcı (</a:t>
            </a:r>
            <a:r>
              <a:rPr lang="tr-TR" sz="2800" dirty="0" err="1"/>
              <a:t>Forushande</a:t>
            </a:r>
            <a:r>
              <a:rPr lang="tr-TR" sz="2800" dirty="0"/>
              <a:t>) – 2016</a:t>
            </a:r>
          </a:p>
          <a:p>
            <a:r>
              <a:rPr lang="es-ES" sz="2800" dirty="0"/>
              <a:t>Herkes Biliyor</a:t>
            </a:r>
            <a:r>
              <a:rPr lang="tr-TR" sz="2800" dirty="0"/>
              <a:t> </a:t>
            </a:r>
            <a:r>
              <a:rPr lang="es-ES" sz="2800" dirty="0"/>
              <a:t>(Todos- lo saben</a:t>
            </a:r>
            <a:r>
              <a:rPr lang="tr-TR" sz="2800" dirty="0"/>
              <a:t>) - </a:t>
            </a:r>
            <a:r>
              <a:rPr lang="es-ES" sz="2800" dirty="0"/>
              <a:t>2018</a:t>
            </a:r>
            <a:endParaRPr lang="tr-TR" sz="2800" dirty="0"/>
          </a:p>
        </p:txBody>
      </p:sp>
    </p:spTree>
    <p:extLst>
      <p:ext uri="{BB962C8B-B14F-4D97-AF65-F5344CB8AC3E}">
        <p14:creationId xmlns:p14="http://schemas.microsoft.com/office/powerpoint/2010/main" val="42015997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329A425-C971-4997-A803-EFE1263CE20F}"/>
              </a:ext>
            </a:extLst>
          </p:cNvPr>
          <p:cNvSpPr>
            <a:spLocks noGrp="1"/>
          </p:cNvSpPr>
          <p:nvPr>
            <p:ph type="title"/>
          </p:nvPr>
        </p:nvSpPr>
        <p:spPr/>
        <p:txBody>
          <a:bodyPr/>
          <a:lstStyle/>
          <a:p>
            <a:pPr algn="l"/>
            <a:r>
              <a:rPr lang="tr-TR" sz="4400" i="1" dirty="0"/>
              <a:t>Çarşamba</a:t>
            </a:r>
            <a:r>
              <a:rPr lang="tr-TR" sz="4400" dirty="0"/>
              <a:t> </a:t>
            </a:r>
            <a:r>
              <a:rPr lang="tr-TR" sz="4400" i="1" dirty="0"/>
              <a:t>Ateşi</a:t>
            </a:r>
            <a:r>
              <a:rPr lang="tr-TR" sz="4400" dirty="0"/>
              <a:t> – 2006</a:t>
            </a:r>
            <a:endParaRPr lang="tr-TR" dirty="0"/>
          </a:p>
        </p:txBody>
      </p:sp>
      <p:pic>
        <p:nvPicPr>
          <p:cNvPr id="5" name="İçerik Yer Tutucusu 4">
            <a:extLst>
              <a:ext uri="{FF2B5EF4-FFF2-40B4-BE49-F238E27FC236}">
                <a16:creationId xmlns:a16="http://schemas.microsoft.com/office/drawing/2014/main" id="{B593D212-7427-447A-945A-04EA67AB1B9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03848" y="1770481"/>
            <a:ext cx="2174726" cy="3314703"/>
          </a:xfrm>
        </p:spPr>
      </p:pic>
    </p:spTree>
    <p:extLst>
      <p:ext uri="{BB962C8B-B14F-4D97-AF65-F5344CB8AC3E}">
        <p14:creationId xmlns:p14="http://schemas.microsoft.com/office/powerpoint/2010/main" val="42900404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DECBC57-C027-4509-9405-F8F0BA889B85}"/>
              </a:ext>
            </a:extLst>
          </p:cNvPr>
          <p:cNvSpPr>
            <a:spLocks noGrp="1"/>
          </p:cNvSpPr>
          <p:nvPr>
            <p:ph type="title"/>
          </p:nvPr>
        </p:nvSpPr>
        <p:spPr/>
        <p:txBody>
          <a:bodyPr/>
          <a:lstStyle/>
          <a:p>
            <a:pPr algn="l"/>
            <a:r>
              <a:rPr lang="tr-TR" sz="4400" i="1" dirty="0" err="1"/>
              <a:t>Elly</a:t>
            </a:r>
            <a:r>
              <a:rPr lang="tr-TR" sz="4400" dirty="0"/>
              <a:t> </a:t>
            </a:r>
            <a:r>
              <a:rPr lang="tr-TR" sz="4400" i="1" dirty="0"/>
              <a:t>Hakkında</a:t>
            </a:r>
            <a:r>
              <a:rPr lang="tr-TR" sz="4400" dirty="0"/>
              <a:t> – 2009</a:t>
            </a:r>
            <a:endParaRPr lang="tr-TR" dirty="0"/>
          </a:p>
        </p:txBody>
      </p:sp>
      <p:pic>
        <p:nvPicPr>
          <p:cNvPr id="5" name="İçerik Yer Tutucusu 4">
            <a:extLst>
              <a:ext uri="{FF2B5EF4-FFF2-40B4-BE49-F238E27FC236}">
                <a16:creationId xmlns:a16="http://schemas.microsoft.com/office/drawing/2014/main" id="{FBCF0790-4D55-494A-B9BC-A4944236192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03848" y="1622980"/>
            <a:ext cx="2318742" cy="3534212"/>
          </a:xfrm>
        </p:spPr>
      </p:pic>
    </p:spTree>
    <p:extLst>
      <p:ext uri="{BB962C8B-B14F-4D97-AF65-F5344CB8AC3E}">
        <p14:creationId xmlns:p14="http://schemas.microsoft.com/office/powerpoint/2010/main" val="3959875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7210CEA-3F5B-46D2-8910-A8E9BAD11DFA}"/>
              </a:ext>
            </a:extLst>
          </p:cNvPr>
          <p:cNvSpPr>
            <a:spLocks noGrp="1"/>
          </p:cNvSpPr>
          <p:nvPr>
            <p:ph type="title"/>
          </p:nvPr>
        </p:nvSpPr>
        <p:spPr/>
        <p:txBody>
          <a:bodyPr/>
          <a:lstStyle/>
          <a:p>
            <a:pPr algn="l"/>
            <a:r>
              <a:rPr lang="tr-TR" sz="4400" i="1" dirty="0"/>
              <a:t>Bir Ayrılık </a:t>
            </a:r>
            <a:r>
              <a:rPr lang="tr-TR" sz="4400" dirty="0"/>
              <a:t>– 2011</a:t>
            </a:r>
            <a:endParaRPr lang="tr-TR" dirty="0"/>
          </a:p>
        </p:txBody>
      </p:sp>
      <p:pic>
        <p:nvPicPr>
          <p:cNvPr id="5" name="İçerik Yer Tutucusu 4">
            <a:extLst>
              <a:ext uri="{FF2B5EF4-FFF2-40B4-BE49-F238E27FC236}">
                <a16:creationId xmlns:a16="http://schemas.microsoft.com/office/drawing/2014/main" id="{EA350364-FA08-4311-A8DF-2EE34710F9D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47864" y="1660727"/>
            <a:ext cx="2246734" cy="3424457"/>
          </a:xfrm>
        </p:spPr>
      </p:pic>
    </p:spTree>
    <p:extLst>
      <p:ext uri="{BB962C8B-B14F-4D97-AF65-F5344CB8AC3E}">
        <p14:creationId xmlns:p14="http://schemas.microsoft.com/office/powerpoint/2010/main" val="5680971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027FFDD-E59F-4EF9-8151-ED211FAE82D4}"/>
              </a:ext>
            </a:extLst>
          </p:cNvPr>
          <p:cNvSpPr>
            <a:spLocks noGrp="1"/>
          </p:cNvSpPr>
          <p:nvPr>
            <p:ph type="title"/>
          </p:nvPr>
        </p:nvSpPr>
        <p:spPr/>
        <p:txBody>
          <a:bodyPr/>
          <a:lstStyle/>
          <a:p>
            <a:pPr algn="l"/>
            <a:r>
              <a:rPr lang="tr-TR" sz="4400" i="1" dirty="0"/>
              <a:t>Geçmiş</a:t>
            </a:r>
            <a:r>
              <a:rPr lang="tr-TR" sz="4400" dirty="0"/>
              <a:t> (Le </a:t>
            </a:r>
            <a:r>
              <a:rPr lang="tr-TR" sz="4400" dirty="0" err="1"/>
              <a:t>Passé</a:t>
            </a:r>
            <a:r>
              <a:rPr lang="tr-TR" sz="4400" dirty="0"/>
              <a:t>) – 2013</a:t>
            </a:r>
            <a:endParaRPr lang="tr-TR" dirty="0"/>
          </a:p>
        </p:txBody>
      </p:sp>
      <p:pic>
        <p:nvPicPr>
          <p:cNvPr id="5" name="İçerik Yer Tutucusu 4">
            <a:extLst>
              <a:ext uri="{FF2B5EF4-FFF2-40B4-BE49-F238E27FC236}">
                <a16:creationId xmlns:a16="http://schemas.microsoft.com/office/drawing/2014/main" id="{9E68ACF5-FC0A-4DCA-82D4-CEABC07CF48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03848" y="1766996"/>
            <a:ext cx="2318742" cy="3534212"/>
          </a:xfrm>
        </p:spPr>
      </p:pic>
    </p:spTree>
    <p:extLst>
      <p:ext uri="{BB962C8B-B14F-4D97-AF65-F5344CB8AC3E}">
        <p14:creationId xmlns:p14="http://schemas.microsoft.com/office/powerpoint/2010/main" val="23903400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1E0F463-DD00-4F55-A437-1A6108ECAC45}"/>
              </a:ext>
            </a:extLst>
          </p:cNvPr>
          <p:cNvSpPr>
            <a:spLocks noGrp="1"/>
          </p:cNvSpPr>
          <p:nvPr>
            <p:ph type="title"/>
          </p:nvPr>
        </p:nvSpPr>
        <p:spPr/>
        <p:txBody>
          <a:bodyPr/>
          <a:lstStyle/>
          <a:p>
            <a:pPr algn="l"/>
            <a:r>
              <a:rPr lang="tr-TR" sz="4400" i="1" dirty="0"/>
              <a:t>Satıcı</a:t>
            </a:r>
            <a:r>
              <a:rPr lang="tr-TR" sz="4400" dirty="0"/>
              <a:t> (</a:t>
            </a:r>
            <a:r>
              <a:rPr lang="tr-TR" sz="4400" dirty="0" err="1"/>
              <a:t>Forushande</a:t>
            </a:r>
            <a:r>
              <a:rPr lang="tr-TR" sz="4400" dirty="0"/>
              <a:t>) – 2016</a:t>
            </a:r>
            <a:endParaRPr lang="tr-TR" dirty="0"/>
          </a:p>
        </p:txBody>
      </p:sp>
      <p:pic>
        <p:nvPicPr>
          <p:cNvPr id="5" name="İçerik Yer Tutucusu 4">
            <a:extLst>
              <a:ext uri="{FF2B5EF4-FFF2-40B4-BE49-F238E27FC236}">
                <a16:creationId xmlns:a16="http://schemas.microsoft.com/office/drawing/2014/main" id="{B6CAD8D6-F7FB-4DF7-8053-62C69E846D3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19872" y="1952243"/>
            <a:ext cx="2102718" cy="3204949"/>
          </a:xfrm>
        </p:spPr>
      </p:pic>
    </p:spTree>
    <p:extLst>
      <p:ext uri="{BB962C8B-B14F-4D97-AF65-F5344CB8AC3E}">
        <p14:creationId xmlns:p14="http://schemas.microsoft.com/office/powerpoint/2010/main" val="29512026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A40E758-C418-401C-8A9A-0F1D3C10A07E}"/>
              </a:ext>
            </a:extLst>
          </p:cNvPr>
          <p:cNvSpPr>
            <a:spLocks noGrp="1"/>
          </p:cNvSpPr>
          <p:nvPr>
            <p:ph type="title"/>
          </p:nvPr>
        </p:nvSpPr>
        <p:spPr>
          <a:xfrm>
            <a:off x="457200" y="217488"/>
            <a:ext cx="8229600" cy="1143000"/>
          </a:xfrm>
        </p:spPr>
        <p:txBody>
          <a:bodyPr/>
          <a:lstStyle/>
          <a:p>
            <a:pPr algn="l"/>
            <a:r>
              <a:rPr lang="es-ES" sz="3600" i="1" dirty="0"/>
              <a:t>Herkes Biliyor</a:t>
            </a:r>
            <a:r>
              <a:rPr lang="tr-TR" sz="3600" i="1" dirty="0"/>
              <a:t> </a:t>
            </a:r>
            <a:r>
              <a:rPr lang="es-ES" sz="3600" dirty="0"/>
              <a:t>(Todos- lo saben</a:t>
            </a:r>
            <a:r>
              <a:rPr lang="tr-TR" sz="3600" dirty="0"/>
              <a:t>) - </a:t>
            </a:r>
            <a:r>
              <a:rPr lang="es-ES" sz="3600" dirty="0"/>
              <a:t>2018</a:t>
            </a:r>
            <a:endParaRPr lang="tr-TR" sz="3600" dirty="0"/>
          </a:p>
        </p:txBody>
      </p:sp>
      <p:pic>
        <p:nvPicPr>
          <p:cNvPr id="5" name="İçerik Yer Tutucusu 4">
            <a:extLst>
              <a:ext uri="{FF2B5EF4-FFF2-40B4-BE49-F238E27FC236}">
                <a16:creationId xmlns:a16="http://schemas.microsoft.com/office/drawing/2014/main" id="{BE11D65B-D699-44A8-B317-1114A30BB22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03848" y="1550972"/>
            <a:ext cx="2318742" cy="3534212"/>
          </a:xfrm>
        </p:spPr>
      </p:pic>
    </p:spTree>
    <p:extLst>
      <p:ext uri="{BB962C8B-B14F-4D97-AF65-F5344CB8AC3E}">
        <p14:creationId xmlns:p14="http://schemas.microsoft.com/office/powerpoint/2010/main" val="1416415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C0F3CE5-B945-4C0E-9B5B-85A576427893}"/>
              </a:ext>
            </a:extLst>
          </p:cNvPr>
          <p:cNvSpPr>
            <a:spLocks noGrp="1"/>
          </p:cNvSpPr>
          <p:nvPr>
            <p:ph type="title"/>
          </p:nvPr>
        </p:nvSpPr>
        <p:spPr/>
        <p:txBody>
          <a:bodyPr/>
          <a:lstStyle/>
          <a:p>
            <a:pPr algn="l"/>
            <a:r>
              <a:rPr lang="tr-TR" dirty="0"/>
              <a:t>Yararlanılan Kaynaklar</a:t>
            </a:r>
          </a:p>
        </p:txBody>
      </p:sp>
      <p:sp>
        <p:nvSpPr>
          <p:cNvPr id="3" name="İçerik Yer Tutucusu 2">
            <a:extLst>
              <a:ext uri="{FF2B5EF4-FFF2-40B4-BE49-F238E27FC236}">
                <a16:creationId xmlns:a16="http://schemas.microsoft.com/office/drawing/2014/main" id="{E9772B46-9992-4960-9977-EDE2B3CE1A41}"/>
              </a:ext>
            </a:extLst>
          </p:cNvPr>
          <p:cNvSpPr>
            <a:spLocks noGrp="1"/>
          </p:cNvSpPr>
          <p:nvPr>
            <p:ph idx="1"/>
          </p:nvPr>
        </p:nvSpPr>
        <p:spPr/>
        <p:txBody>
          <a:bodyPr/>
          <a:lstStyle/>
          <a:p>
            <a:pPr algn="just"/>
            <a:r>
              <a:rPr lang="tr-TR" sz="2000" dirty="0"/>
              <a:t>Yağız Aydın (2017). Sinemaya sinemayla bakmak: İran sineması. Yüksek lisans tezi</a:t>
            </a:r>
          </a:p>
          <a:p>
            <a:pPr algn="just"/>
            <a:endParaRPr lang="tr-TR" sz="2000" dirty="0"/>
          </a:p>
          <a:p>
            <a:pPr algn="just"/>
            <a:r>
              <a:rPr lang="tr-TR" sz="2000" dirty="0"/>
              <a:t>Sözen, M . (2013). İRAN YENİ DALGA SİNEMASINDA VAROLUŞSAL TEMALAR VE YÖNELİMLER . Selçuk İletişim , 7 (3) , 218-233 .</a:t>
            </a:r>
          </a:p>
          <a:p>
            <a:pPr algn="just"/>
            <a:endParaRPr lang="tr-TR" sz="2000" dirty="0"/>
          </a:p>
          <a:p>
            <a:pPr algn="just"/>
            <a:r>
              <a:rPr lang="tr-TR" sz="2000" dirty="0"/>
              <a:t>Uğur, U . (2017). İran Yeni Dalga Sineması ve </a:t>
            </a:r>
            <a:r>
              <a:rPr lang="tr-TR" sz="2000" dirty="0" err="1"/>
              <a:t>Majid</a:t>
            </a:r>
            <a:r>
              <a:rPr lang="tr-TR" sz="2000" dirty="0"/>
              <a:t> </a:t>
            </a:r>
            <a:r>
              <a:rPr lang="tr-TR" sz="2000" dirty="0" err="1"/>
              <a:t>Majidi’nin</a:t>
            </a:r>
            <a:r>
              <a:rPr lang="tr-TR" sz="2000" dirty="0"/>
              <a:t> “Cennetin Çocukları” Filmi . ODÜ Sosyal Bilimler Araştırmaları Dergisi (ODÜSOBİAD) , 7 (2) , 333-342 </a:t>
            </a:r>
          </a:p>
          <a:p>
            <a:pPr algn="just"/>
            <a:endParaRPr lang="tr-TR" sz="2000" dirty="0"/>
          </a:p>
          <a:p>
            <a:pPr algn="just"/>
            <a:r>
              <a:rPr lang="tr-TR" sz="2000" dirty="0" err="1"/>
              <a:t>Kırel</a:t>
            </a:r>
            <a:r>
              <a:rPr lang="tr-TR" sz="2000" dirty="0"/>
              <a:t>, D . (2006). Küresel Seyircilik, Hollywood ve &amp;</a:t>
            </a:r>
            <a:r>
              <a:rPr lang="tr-TR" sz="2000" dirty="0" err="1"/>
              <a:t>quot;Öteki&amp;quot</a:t>
            </a:r>
            <a:r>
              <a:rPr lang="tr-TR" sz="2000" dirty="0"/>
              <a:t>; Sinemalar Bağlamında İran Filmlerinin Konumlandırılması . Galatasaray Üniversitesi İletişim Dergisi , (4) , 51-69 .</a:t>
            </a:r>
          </a:p>
        </p:txBody>
      </p:sp>
    </p:spTree>
    <p:extLst>
      <p:ext uri="{BB962C8B-B14F-4D97-AF65-F5344CB8AC3E}">
        <p14:creationId xmlns:p14="http://schemas.microsoft.com/office/powerpoint/2010/main" val="2177765232"/>
      </p:ext>
    </p:extLst>
  </p:cSld>
  <p:clrMapOvr>
    <a:masterClrMapping/>
  </p:clrMapOvr>
</p:sld>
</file>

<file path=ppt/theme/theme1.xml><?xml version="1.0" encoding="utf-8"?>
<a:theme xmlns:a="http://schemas.openxmlformats.org/drawingml/2006/main" name="sunum_sablon">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426</TotalTime>
  <Words>1427</Words>
  <Application>Microsoft Office PowerPoint</Application>
  <PresentationFormat>Ekran Gösterisi (4:3)</PresentationFormat>
  <Paragraphs>150</Paragraphs>
  <Slides>46</Slides>
  <Notes>0</Notes>
  <HiddenSlides>0</HiddenSlides>
  <MMClips>0</MMClips>
  <ScaleCrop>false</ScaleCrop>
  <HeadingPairs>
    <vt:vector size="6" baseType="variant">
      <vt:variant>
        <vt:lpstr>Kullanılan Yazı Tipleri</vt:lpstr>
      </vt:variant>
      <vt:variant>
        <vt:i4>1</vt:i4>
      </vt:variant>
      <vt:variant>
        <vt:lpstr>Tema</vt:lpstr>
      </vt:variant>
      <vt:variant>
        <vt:i4>1</vt:i4>
      </vt:variant>
      <vt:variant>
        <vt:lpstr>Slayt Başlıkları</vt:lpstr>
      </vt:variant>
      <vt:variant>
        <vt:i4>46</vt:i4>
      </vt:variant>
    </vt:vector>
  </HeadingPairs>
  <TitlesOfParts>
    <vt:vector size="48" baseType="lpstr">
      <vt:lpstr>Arial</vt:lpstr>
      <vt:lpstr>sunum_sablon</vt:lpstr>
      <vt:lpstr>PowerPoint Sunusu</vt:lpstr>
      <vt:lpstr>İran Yeni Dalga Sineması </vt:lpstr>
      <vt:lpstr>İran Sineması</vt:lpstr>
      <vt:lpstr>Yeni İran Sinemasının temelleri</vt:lpstr>
      <vt:lpstr>Dariush Mehrjui - İnek (Cow, 1969)</vt:lpstr>
      <vt:lpstr>Yeni İran Sinemasının temelleri</vt:lpstr>
      <vt:lpstr>İran’ın Politik, Kültürel Yapısı</vt:lpstr>
      <vt:lpstr>Devrim sonrası sinema</vt:lpstr>
      <vt:lpstr>Devrim sonrası sinema</vt:lpstr>
      <vt:lpstr>Devrim sonrası sinema</vt:lpstr>
      <vt:lpstr>Amir Naderi - The Runner (1984)</vt:lpstr>
      <vt:lpstr>Devrim sonrası sinema</vt:lpstr>
      <vt:lpstr>Devrim sonrası sinema</vt:lpstr>
      <vt:lpstr>Devrim sonrası sinema</vt:lpstr>
      <vt:lpstr>Yeni İran Sineması</vt:lpstr>
      <vt:lpstr>Yeni İran Sineması</vt:lpstr>
      <vt:lpstr>Yeni İran Sineması</vt:lpstr>
      <vt:lpstr>Yeni İran Sineması</vt:lpstr>
      <vt:lpstr>Yeni İran Sineması</vt:lpstr>
      <vt:lpstr>Abbas Kiarostami filmleri</vt:lpstr>
      <vt:lpstr>Arkadaşımın Evi Nerede? – 1987</vt:lpstr>
      <vt:lpstr>Yakın Plan – 1990</vt:lpstr>
      <vt:lpstr>Zeytin Ağaçlarının Altında – 1994</vt:lpstr>
      <vt:lpstr>Kirazın Tadı -1997</vt:lpstr>
      <vt:lpstr>Rüzgar Bizi Sürükleyecek - 1999</vt:lpstr>
      <vt:lpstr>10 - 2002</vt:lpstr>
      <vt:lpstr>Majid Majidi filmleri</vt:lpstr>
      <vt:lpstr>Cennetin Çocukları - 1997</vt:lpstr>
      <vt:lpstr>Cennetin Rengi - 1999</vt:lpstr>
      <vt:lpstr>Baran – 2001</vt:lpstr>
      <vt:lpstr>Serçelerin Şarkısı - 2008</vt:lpstr>
      <vt:lpstr>Jafar Panahi filmleri</vt:lpstr>
      <vt:lpstr>Beyaz Balon - 1995</vt:lpstr>
      <vt:lpstr>Ayna - 1997</vt:lpstr>
      <vt:lpstr>Çember – 2000</vt:lpstr>
      <vt:lpstr>Ofsayt - 2006</vt:lpstr>
      <vt:lpstr>Taksi – 2015</vt:lpstr>
      <vt:lpstr>Üç Hayat - 2018</vt:lpstr>
      <vt:lpstr>Asghar Farhadi Filmleri</vt:lpstr>
      <vt:lpstr>Çarşamba Ateşi – 2006</vt:lpstr>
      <vt:lpstr>Elly Hakkında – 2009</vt:lpstr>
      <vt:lpstr>Bir Ayrılık – 2011</vt:lpstr>
      <vt:lpstr>Geçmiş (Le Passé) – 2013</vt:lpstr>
      <vt:lpstr>Satıcı (Forushande) – 2016</vt:lpstr>
      <vt:lpstr>Herkes Biliyor (Todos- lo saben) - 2018</vt:lpstr>
      <vt:lpstr>Yararlanılan Kaynaklar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İletişim Fakültesi</dc:creator>
  <cp:lastModifiedBy>murat şahin</cp:lastModifiedBy>
  <cp:revision>36</cp:revision>
  <cp:lastPrinted>1601-01-01T00:00:00Z</cp:lastPrinted>
  <dcterms:created xsi:type="dcterms:W3CDTF">2019-11-27T06:53:14Z</dcterms:created>
  <dcterms:modified xsi:type="dcterms:W3CDTF">2020-12-04T14:40:47Z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